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3"/>
  </p:notesMasterIdLst>
  <p:sldIdLst>
    <p:sldId id="403" r:id="rId2"/>
    <p:sldId id="329" r:id="rId3"/>
    <p:sldId id="335" r:id="rId4"/>
    <p:sldId id="404" r:id="rId5"/>
    <p:sldId id="405" r:id="rId6"/>
    <p:sldId id="406" r:id="rId7"/>
    <p:sldId id="407" r:id="rId8"/>
    <p:sldId id="408" r:id="rId9"/>
    <p:sldId id="366" r:id="rId10"/>
    <p:sldId id="367" r:id="rId11"/>
    <p:sldId id="409" r:id="rId12"/>
    <p:sldId id="337" r:id="rId13"/>
    <p:sldId id="368" r:id="rId14"/>
    <p:sldId id="340" r:id="rId15"/>
    <p:sldId id="369" r:id="rId16"/>
    <p:sldId id="342" r:id="rId17"/>
    <p:sldId id="370" r:id="rId18"/>
    <p:sldId id="371" r:id="rId19"/>
    <p:sldId id="343" r:id="rId20"/>
    <p:sldId id="372" r:id="rId21"/>
    <p:sldId id="373" r:id="rId22"/>
    <p:sldId id="344" r:id="rId23"/>
    <p:sldId id="345" r:id="rId24"/>
    <p:sldId id="374" r:id="rId25"/>
    <p:sldId id="410" r:id="rId26"/>
    <p:sldId id="411" r:id="rId27"/>
    <p:sldId id="412" r:id="rId28"/>
    <p:sldId id="413" r:id="rId29"/>
    <p:sldId id="414" r:id="rId30"/>
    <p:sldId id="415" r:id="rId31"/>
    <p:sldId id="416" r:id="rId32"/>
    <p:sldId id="417" r:id="rId33"/>
    <p:sldId id="418" r:id="rId34"/>
    <p:sldId id="419" r:id="rId35"/>
    <p:sldId id="330" r:id="rId36"/>
    <p:sldId id="346" r:id="rId37"/>
    <p:sldId id="375" r:id="rId38"/>
    <p:sldId id="348" r:id="rId39"/>
    <p:sldId id="376" r:id="rId40"/>
    <p:sldId id="350" r:id="rId41"/>
    <p:sldId id="351" r:id="rId42"/>
    <p:sldId id="377" r:id="rId43"/>
    <p:sldId id="352" r:id="rId44"/>
    <p:sldId id="378" r:id="rId45"/>
    <p:sldId id="379" r:id="rId46"/>
    <p:sldId id="353" r:id="rId47"/>
    <p:sldId id="354" r:id="rId48"/>
    <p:sldId id="355" r:id="rId49"/>
    <p:sldId id="380" r:id="rId50"/>
    <p:sldId id="332" r:id="rId51"/>
    <p:sldId id="356" r:id="rId52"/>
    <p:sldId id="381" r:id="rId53"/>
    <p:sldId id="357" r:id="rId54"/>
    <p:sldId id="382" r:id="rId55"/>
    <p:sldId id="383" r:id="rId56"/>
    <p:sldId id="384" r:id="rId57"/>
    <p:sldId id="358" r:id="rId58"/>
    <p:sldId id="388" r:id="rId59"/>
    <p:sldId id="331" r:id="rId60"/>
    <p:sldId id="359" r:id="rId61"/>
    <p:sldId id="360" r:id="rId62"/>
    <p:sldId id="361" r:id="rId63"/>
    <p:sldId id="389" r:id="rId64"/>
    <p:sldId id="393" r:id="rId65"/>
    <p:sldId id="362" r:id="rId66"/>
    <p:sldId id="394" r:id="rId67"/>
    <p:sldId id="397" r:id="rId68"/>
    <p:sldId id="399" r:id="rId69"/>
    <p:sldId id="400" r:id="rId70"/>
    <p:sldId id="401" r:id="rId71"/>
    <p:sldId id="402" r:id="rId7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278F6F-8EFF-4792-BE9B-D3DEA51A9E38}" type="doc">
      <dgm:prSet loTypeId="urn:microsoft.com/office/officeart/2005/8/layout/chart3" loCatId="relationship" qsTypeId="urn:microsoft.com/office/officeart/2005/8/quickstyle/3d1" qsCatId="3D" csTypeId="urn:microsoft.com/office/officeart/2005/8/colors/colorful1" csCatId="colorful" phldr="1"/>
      <dgm:spPr/>
    </dgm:pt>
    <dgm:pt modelId="{12DF329E-DDA5-4451-B73D-467B47F5505A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Управление</a:t>
          </a:r>
          <a:endParaRPr lang="ru-RU" dirty="0">
            <a:solidFill>
              <a:schemeClr val="tx1"/>
            </a:solidFill>
          </a:endParaRPr>
        </a:p>
      </dgm:t>
    </dgm:pt>
    <dgm:pt modelId="{DBCAF914-199E-427B-BE06-9522503433FE}" type="parTrans" cxnId="{D2A91B0B-53E0-450E-B057-929CF8483AA2}">
      <dgm:prSet/>
      <dgm:spPr/>
      <dgm:t>
        <a:bodyPr/>
        <a:lstStyle/>
        <a:p>
          <a:endParaRPr lang="ru-RU"/>
        </a:p>
      </dgm:t>
    </dgm:pt>
    <dgm:pt modelId="{13145D23-5861-4342-871A-2C079035F8CE}" type="sibTrans" cxnId="{D2A91B0B-53E0-450E-B057-929CF8483AA2}">
      <dgm:prSet/>
      <dgm:spPr/>
      <dgm:t>
        <a:bodyPr/>
        <a:lstStyle/>
        <a:p>
          <a:endParaRPr lang="ru-RU"/>
        </a:p>
      </dgm:t>
    </dgm:pt>
    <dgm:pt modelId="{15081D7B-45EF-4CC2-91E5-EF556BB14B9A}">
      <dgm:prSet phldrT="[Текст]"/>
      <dgm:spPr/>
      <dgm:t>
        <a:bodyPr/>
        <a:lstStyle/>
        <a:p>
          <a:endParaRPr lang="ru-RU"/>
        </a:p>
      </dgm:t>
    </dgm:pt>
    <dgm:pt modelId="{F112CFA9-27F2-4C80-BA71-86A0F90AAB79}" type="parTrans" cxnId="{C3D7E902-28E1-472D-A974-4DA9981FA36C}">
      <dgm:prSet/>
      <dgm:spPr/>
      <dgm:t>
        <a:bodyPr/>
        <a:lstStyle/>
        <a:p>
          <a:endParaRPr lang="ru-RU"/>
        </a:p>
      </dgm:t>
    </dgm:pt>
    <dgm:pt modelId="{0AD9205C-C84B-4533-A297-FA7D959E9B77}" type="sibTrans" cxnId="{C3D7E902-28E1-472D-A974-4DA9981FA36C}">
      <dgm:prSet/>
      <dgm:spPr/>
      <dgm:t>
        <a:bodyPr/>
        <a:lstStyle/>
        <a:p>
          <a:endParaRPr lang="ru-RU"/>
        </a:p>
      </dgm:t>
    </dgm:pt>
    <dgm:pt modelId="{B917CAD6-6C6A-4C86-97DE-BAC1FD7DEA05}">
      <dgm:prSet phldrT="[Текст]"/>
      <dgm:spPr/>
      <dgm:t>
        <a:bodyPr/>
        <a:lstStyle/>
        <a:p>
          <a:endParaRPr lang="ru-RU"/>
        </a:p>
      </dgm:t>
    </dgm:pt>
    <dgm:pt modelId="{F9CA5806-5AEE-409B-B33B-0F4E01A3257B}" type="parTrans" cxnId="{6FAD60C2-E86F-4342-805F-9FD17EF7D1BC}">
      <dgm:prSet/>
      <dgm:spPr/>
      <dgm:t>
        <a:bodyPr/>
        <a:lstStyle/>
        <a:p>
          <a:endParaRPr lang="ru-RU"/>
        </a:p>
      </dgm:t>
    </dgm:pt>
    <dgm:pt modelId="{92875C24-A8E1-47BD-866C-9599CBF4E4A4}" type="sibTrans" cxnId="{6FAD60C2-E86F-4342-805F-9FD17EF7D1BC}">
      <dgm:prSet/>
      <dgm:spPr/>
      <dgm:t>
        <a:bodyPr/>
        <a:lstStyle/>
        <a:p>
          <a:endParaRPr lang="ru-RU"/>
        </a:p>
      </dgm:t>
    </dgm:pt>
    <dgm:pt modelId="{01D4CD20-722D-4C88-BA14-6501DD5BD17B}">
      <dgm:prSet/>
      <dgm:spPr/>
      <dgm:t>
        <a:bodyPr/>
        <a:lstStyle/>
        <a:p>
          <a:endParaRPr lang="ru-RU" dirty="0"/>
        </a:p>
      </dgm:t>
    </dgm:pt>
    <dgm:pt modelId="{8788813E-6206-495E-AC9F-017D42FF8D2A}" type="parTrans" cxnId="{D63EF1AA-DF5F-4C39-8D05-869A726FB893}">
      <dgm:prSet/>
      <dgm:spPr/>
      <dgm:t>
        <a:bodyPr/>
        <a:lstStyle/>
        <a:p>
          <a:endParaRPr lang="ru-RU"/>
        </a:p>
      </dgm:t>
    </dgm:pt>
    <dgm:pt modelId="{4573D5E3-6A84-44DC-8764-6B8789665166}" type="sibTrans" cxnId="{D63EF1AA-DF5F-4C39-8D05-869A726FB893}">
      <dgm:prSet/>
      <dgm:spPr/>
      <dgm:t>
        <a:bodyPr/>
        <a:lstStyle/>
        <a:p>
          <a:endParaRPr lang="ru-RU"/>
        </a:p>
      </dgm:t>
    </dgm:pt>
    <dgm:pt modelId="{779AA3A6-A932-41FB-A350-5C7F4CC5F916}">
      <dgm:prSet/>
      <dgm:spPr/>
      <dgm:t>
        <a:bodyPr/>
        <a:lstStyle/>
        <a:p>
          <a:endParaRPr lang="ru-RU"/>
        </a:p>
      </dgm:t>
    </dgm:pt>
    <dgm:pt modelId="{5AC4BF76-B5BA-402A-8E2C-382BDAA05FA6}" type="parTrans" cxnId="{2B6F2E3B-E40C-4A46-8F06-873A394AAE2C}">
      <dgm:prSet/>
      <dgm:spPr/>
      <dgm:t>
        <a:bodyPr/>
        <a:lstStyle/>
        <a:p>
          <a:endParaRPr lang="ru-RU"/>
        </a:p>
      </dgm:t>
    </dgm:pt>
    <dgm:pt modelId="{DF911CEC-17E1-4FB7-99F9-C957152E4F88}" type="sibTrans" cxnId="{2B6F2E3B-E40C-4A46-8F06-873A394AAE2C}">
      <dgm:prSet/>
      <dgm:spPr/>
      <dgm:t>
        <a:bodyPr/>
        <a:lstStyle/>
        <a:p>
          <a:endParaRPr lang="ru-RU"/>
        </a:p>
      </dgm:t>
    </dgm:pt>
    <dgm:pt modelId="{4C5A105C-6120-41EC-AA5F-63175B861BC0}">
      <dgm:prSet/>
      <dgm:spPr/>
      <dgm:t>
        <a:bodyPr/>
        <a:lstStyle/>
        <a:p>
          <a:endParaRPr lang="ru-RU"/>
        </a:p>
      </dgm:t>
    </dgm:pt>
    <dgm:pt modelId="{98BD4625-4493-4B12-A29E-6DD7409E7570}" type="parTrans" cxnId="{67439BCF-A242-4D99-83FE-ADA4DE4EAF72}">
      <dgm:prSet/>
      <dgm:spPr/>
      <dgm:t>
        <a:bodyPr/>
        <a:lstStyle/>
        <a:p>
          <a:endParaRPr lang="ru-RU"/>
        </a:p>
      </dgm:t>
    </dgm:pt>
    <dgm:pt modelId="{EBC05E1F-ACBD-466D-9194-49590F76FFC5}" type="sibTrans" cxnId="{67439BCF-A242-4D99-83FE-ADA4DE4EAF72}">
      <dgm:prSet/>
      <dgm:spPr/>
      <dgm:t>
        <a:bodyPr/>
        <a:lstStyle/>
        <a:p>
          <a:endParaRPr lang="ru-RU"/>
        </a:p>
      </dgm:t>
    </dgm:pt>
    <dgm:pt modelId="{18901F28-2A98-41EF-A455-222C1BCF07FA}">
      <dgm:prSet/>
      <dgm:spPr/>
      <dgm:t>
        <a:bodyPr/>
        <a:lstStyle/>
        <a:p>
          <a:endParaRPr lang="ru-RU"/>
        </a:p>
      </dgm:t>
    </dgm:pt>
    <dgm:pt modelId="{9C6AD546-6B33-4A4D-B76D-4DC130FE9BFC}" type="parTrans" cxnId="{5E54BB97-8330-4D4F-A434-99BA7B0721FB}">
      <dgm:prSet/>
      <dgm:spPr/>
      <dgm:t>
        <a:bodyPr/>
        <a:lstStyle/>
        <a:p>
          <a:endParaRPr lang="ru-RU"/>
        </a:p>
      </dgm:t>
    </dgm:pt>
    <dgm:pt modelId="{56DF6E6D-95C3-411B-A609-FBBEC2DF178F}" type="sibTrans" cxnId="{5E54BB97-8330-4D4F-A434-99BA7B0721FB}">
      <dgm:prSet/>
      <dgm:spPr/>
      <dgm:t>
        <a:bodyPr/>
        <a:lstStyle/>
        <a:p>
          <a:endParaRPr lang="ru-RU"/>
        </a:p>
      </dgm:t>
    </dgm:pt>
    <dgm:pt modelId="{687ED717-7CA6-438B-841F-698534AD95F0}">
      <dgm:prSet/>
      <dgm:spPr/>
      <dgm:t>
        <a:bodyPr/>
        <a:lstStyle/>
        <a:p>
          <a:r>
            <a:rPr lang="ru-RU" smtClean="0"/>
            <a:t>Другие функции</a:t>
          </a:r>
          <a:endParaRPr lang="ru-RU" dirty="0"/>
        </a:p>
      </dgm:t>
    </dgm:pt>
    <dgm:pt modelId="{A7EB399B-423F-42BE-AF31-55FFB0BCC078}" type="parTrans" cxnId="{76B0A65E-918A-49FD-ACA5-93218F1067B5}">
      <dgm:prSet/>
      <dgm:spPr/>
      <dgm:t>
        <a:bodyPr/>
        <a:lstStyle/>
        <a:p>
          <a:endParaRPr lang="ru-RU"/>
        </a:p>
      </dgm:t>
    </dgm:pt>
    <dgm:pt modelId="{4E6628BD-6111-406B-BC58-691A2178B62F}" type="sibTrans" cxnId="{76B0A65E-918A-49FD-ACA5-93218F1067B5}">
      <dgm:prSet/>
      <dgm:spPr/>
      <dgm:t>
        <a:bodyPr/>
        <a:lstStyle/>
        <a:p>
          <a:endParaRPr lang="ru-RU"/>
        </a:p>
      </dgm:t>
    </dgm:pt>
    <dgm:pt modelId="{7EE29AD1-4C41-4F82-A977-1CD79B1BAB83}">
      <dgm:prSet/>
      <dgm:spPr/>
      <dgm:t>
        <a:bodyPr/>
        <a:lstStyle/>
        <a:p>
          <a:r>
            <a:rPr lang="ru-RU" dirty="0" smtClean="0"/>
            <a:t>Другие функции</a:t>
          </a:r>
          <a:endParaRPr lang="ru-RU" dirty="0"/>
        </a:p>
      </dgm:t>
    </dgm:pt>
    <dgm:pt modelId="{4CBCC39E-BB55-4341-861A-B71D5900CC3B}" type="parTrans" cxnId="{BE0986D6-314E-4673-877D-6AEADA335214}">
      <dgm:prSet/>
      <dgm:spPr/>
      <dgm:t>
        <a:bodyPr/>
        <a:lstStyle/>
        <a:p>
          <a:endParaRPr lang="ru-RU"/>
        </a:p>
      </dgm:t>
    </dgm:pt>
    <dgm:pt modelId="{DD313C18-1144-4E15-B2B1-EE014DB31A90}" type="sibTrans" cxnId="{BE0986D6-314E-4673-877D-6AEADA335214}">
      <dgm:prSet/>
      <dgm:spPr/>
      <dgm:t>
        <a:bodyPr/>
        <a:lstStyle/>
        <a:p>
          <a:endParaRPr lang="ru-RU"/>
        </a:p>
      </dgm:t>
    </dgm:pt>
    <dgm:pt modelId="{B1FBD92A-E619-4FED-A44C-7A5ABC8052E2}">
      <dgm:prSet/>
      <dgm:spPr/>
      <dgm:t>
        <a:bodyPr/>
        <a:lstStyle/>
        <a:p>
          <a:r>
            <a:rPr lang="ru-RU" smtClean="0"/>
            <a:t>Другие функции</a:t>
          </a:r>
          <a:endParaRPr lang="ru-RU" dirty="0"/>
        </a:p>
      </dgm:t>
    </dgm:pt>
    <dgm:pt modelId="{27E7090D-AAF7-4781-823F-8245E286D923}" type="parTrans" cxnId="{B7A6D4C5-B63E-4FAF-B827-218479658159}">
      <dgm:prSet/>
      <dgm:spPr/>
      <dgm:t>
        <a:bodyPr/>
        <a:lstStyle/>
        <a:p>
          <a:endParaRPr lang="ru-RU"/>
        </a:p>
      </dgm:t>
    </dgm:pt>
    <dgm:pt modelId="{2B33275A-07E6-40B3-B889-D27F81C057AD}" type="sibTrans" cxnId="{B7A6D4C5-B63E-4FAF-B827-218479658159}">
      <dgm:prSet/>
      <dgm:spPr/>
      <dgm:t>
        <a:bodyPr/>
        <a:lstStyle/>
        <a:p>
          <a:endParaRPr lang="ru-RU"/>
        </a:p>
      </dgm:t>
    </dgm:pt>
    <dgm:pt modelId="{489B05F0-6C7A-430B-BBBD-AE4B3D1C6B1C}" type="pres">
      <dgm:prSet presAssocID="{34278F6F-8EFF-4792-BE9B-D3DEA51A9E38}" presName="compositeShape" presStyleCnt="0">
        <dgm:presLayoutVars>
          <dgm:chMax val="7"/>
          <dgm:dir/>
          <dgm:resizeHandles val="exact"/>
        </dgm:presLayoutVars>
      </dgm:prSet>
      <dgm:spPr/>
    </dgm:pt>
    <dgm:pt modelId="{F1A7C6A1-FCD4-49DB-9BB1-49EDFE81664B}" type="pres">
      <dgm:prSet presAssocID="{34278F6F-8EFF-4792-BE9B-D3DEA51A9E38}" presName="wedge1" presStyleLbl="node1" presStyleIdx="0" presStyleCnt="7" custLinFactNeighborX="3251" custLinFactNeighborY="-7987"/>
      <dgm:spPr/>
      <dgm:t>
        <a:bodyPr/>
        <a:lstStyle/>
        <a:p>
          <a:endParaRPr lang="ru-RU"/>
        </a:p>
      </dgm:t>
    </dgm:pt>
    <dgm:pt modelId="{869ECE6F-48E8-4EE4-A2F9-59B53CD3D240}" type="pres">
      <dgm:prSet presAssocID="{34278F6F-8EFF-4792-BE9B-D3DEA51A9E38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A96E7A-F53B-45DF-AB76-2D9D58F4B420}" type="pres">
      <dgm:prSet presAssocID="{34278F6F-8EFF-4792-BE9B-D3DEA51A9E38}" presName="wedge2" presStyleLbl="node1" presStyleIdx="1" presStyleCnt="7"/>
      <dgm:spPr/>
      <dgm:t>
        <a:bodyPr/>
        <a:lstStyle/>
        <a:p>
          <a:endParaRPr lang="ru-RU"/>
        </a:p>
      </dgm:t>
    </dgm:pt>
    <dgm:pt modelId="{AB0B044F-BFF0-4385-B14E-F9741E0DFF57}" type="pres">
      <dgm:prSet presAssocID="{34278F6F-8EFF-4792-BE9B-D3DEA51A9E38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F8C646-D821-485B-B397-CF7F7BB520E6}" type="pres">
      <dgm:prSet presAssocID="{34278F6F-8EFF-4792-BE9B-D3DEA51A9E38}" presName="wedge3" presStyleLbl="node1" presStyleIdx="2" presStyleCnt="7"/>
      <dgm:spPr/>
      <dgm:t>
        <a:bodyPr/>
        <a:lstStyle/>
        <a:p>
          <a:endParaRPr lang="ru-RU"/>
        </a:p>
      </dgm:t>
    </dgm:pt>
    <dgm:pt modelId="{8410944D-CEAF-470F-A6FA-AB83A8924B41}" type="pres">
      <dgm:prSet presAssocID="{34278F6F-8EFF-4792-BE9B-D3DEA51A9E38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B137CC-ABC9-48A4-A110-87956E134249}" type="pres">
      <dgm:prSet presAssocID="{34278F6F-8EFF-4792-BE9B-D3DEA51A9E38}" presName="wedge4" presStyleLbl="node1" presStyleIdx="3" presStyleCnt="7"/>
      <dgm:spPr/>
      <dgm:t>
        <a:bodyPr/>
        <a:lstStyle/>
        <a:p>
          <a:endParaRPr lang="ru-RU"/>
        </a:p>
      </dgm:t>
    </dgm:pt>
    <dgm:pt modelId="{B6335405-D68D-48C7-8FDE-A5EDAD72ADAD}" type="pres">
      <dgm:prSet presAssocID="{34278F6F-8EFF-4792-BE9B-D3DEA51A9E38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858B8B-DE81-4578-86BD-96E0B1929DAE}" type="pres">
      <dgm:prSet presAssocID="{34278F6F-8EFF-4792-BE9B-D3DEA51A9E38}" presName="wedge5" presStyleLbl="node1" presStyleIdx="4" presStyleCnt="7"/>
      <dgm:spPr/>
      <dgm:t>
        <a:bodyPr/>
        <a:lstStyle/>
        <a:p>
          <a:endParaRPr lang="ru-RU"/>
        </a:p>
      </dgm:t>
    </dgm:pt>
    <dgm:pt modelId="{BFF09BDA-1B11-4279-8822-E379871CC290}" type="pres">
      <dgm:prSet presAssocID="{34278F6F-8EFF-4792-BE9B-D3DEA51A9E38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BFCDD5-08A7-4C19-BE70-49F8F93AD0CC}" type="pres">
      <dgm:prSet presAssocID="{34278F6F-8EFF-4792-BE9B-D3DEA51A9E38}" presName="wedge6" presStyleLbl="node1" presStyleIdx="5" presStyleCnt="7"/>
      <dgm:spPr/>
      <dgm:t>
        <a:bodyPr/>
        <a:lstStyle/>
        <a:p>
          <a:endParaRPr lang="ru-RU"/>
        </a:p>
      </dgm:t>
    </dgm:pt>
    <dgm:pt modelId="{9809A0E3-4C49-4827-AAFC-E4543194B19F}" type="pres">
      <dgm:prSet presAssocID="{34278F6F-8EFF-4792-BE9B-D3DEA51A9E38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62A07C-DCE3-4772-AFC3-409F266F3666}" type="pres">
      <dgm:prSet presAssocID="{34278F6F-8EFF-4792-BE9B-D3DEA51A9E38}" presName="wedge7" presStyleLbl="node1" presStyleIdx="6" presStyleCnt="7"/>
      <dgm:spPr/>
      <dgm:t>
        <a:bodyPr/>
        <a:lstStyle/>
        <a:p>
          <a:endParaRPr lang="ru-RU"/>
        </a:p>
      </dgm:t>
    </dgm:pt>
    <dgm:pt modelId="{990F9F67-6652-4372-8184-12636CAD543E}" type="pres">
      <dgm:prSet presAssocID="{34278F6F-8EFF-4792-BE9B-D3DEA51A9E38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AE9D24-0BB8-4341-A7EA-FD0BDD061515}" type="presOf" srcId="{12DF329E-DDA5-4451-B73D-467B47F5505A}" destId="{F1A7C6A1-FCD4-49DB-9BB1-49EDFE81664B}" srcOrd="0" destOrd="0" presId="urn:microsoft.com/office/officeart/2005/8/layout/chart3"/>
    <dgm:cxn modelId="{4070920F-9A32-47F8-9DAE-4640E42A9ED4}" type="presOf" srcId="{18901F28-2A98-41EF-A455-222C1BCF07FA}" destId="{BFF09BDA-1B11-4279-8822-E379871CC290}" srcOrd="1" destOrd="0" presId="urn:microsoft.com/office/officeart/2005/8/layout/chart3"/>
    <dgm:cxn modelId="{B7A6D4C5-B63E-4FAF-B827-218479658159}" srcId="{34278F6F-8EFF-4792-BE9B-D3DEA51A9E38}" destId="{B1FBD92A-E619-4FED-A44C-7A5ABC8052E2}" srcOrd="2" destOrd="0" parTransId="{27E7090D-AAF7-4781-823F-8245E286D923}" sibTransId="{2B33275A-07E6-40B3-B889-D27F81C057AD}"/>
    <dgm:cxn modelId="{5E54BB97-8330-4D4F-A434-99BA7B0721FB}" srcId="{34278F6F-8EFF-4792-BE9B-D3DEA51A9E38}" destId="{18901F28-2A98-41EF-A455-222C1BCF07FA}" srcOrd="4" destOrd="0" parTransId="{9C6AD546-6B33-4A4D-B76D-4DC130FE9BFC}" sibTransId="{56DF6E6D-95C3-411B-A609-FBBEC2DF178F}"/>
    <dgm:cxn modelId="{22F00591-EB0F-4467-A0E3-C8CA04D3DE70}" type="presOf" srcId="{687ED717-7CA6-438B-841F-698534AD95F0}" destId="{990F9F67-6652-4372-8184-12636CAD543E}" srcOrd="1" destOrd="0" presId="urn:microsoft.com/office/officeart/2005/8/layout/chart3"/>
    <dgm:cxn modelId="{3C716772-3097-4BAA-B511-A002915032F7}" type="presOf" srcId="{779AA3A6-A932-41FB-A350-5C7F4CC5F916}" destId="{AB0B044F-BFF0-4385-B14E-F9741E0DFF57}" srcOrd="1" destOrd="0" presId="urn:microsoft.com/office/officeart/2005/8/layout/chart3"/>
    <dgm:cxn modelId="{BE0986D6-314E-4673-877D-6AEADA335214}" srcId="{34278F6F-8EFF-4792-BE9B-D3DEA51A9E38}" destId="{7EE29AD1-4C41-4F82-A977-1CD79B1BAB83}" srcOrd="5" destOrd="0" parTransId="{4CBCC39E-BB55-4341-861A-B71D5900CC3B}" sibTransId="{DD313C18-1144-4E15-B2B1-EE014DB31A90}"/>
    <dgm:cxn modelId="{04C2E723-9D46-4A00-8A22-B5119213CE8C}" type="presOf" srcId="{687ED717-7CA6-438B-841F-698534AD95F0}" destId="{4662A07C-DCE3-4772-AFC3-409F266F3666}" srcOrd="0" destOrd="0" presId="urn:microsoft.com/office/officeart/2005/8/layout/chart3"/>
    <dgm:cxn modelId="{8A516790-34C3-485E-A69A-4A14CF3E38DF}" type="presOf" srcId="{4C5A105C-6120-41EC-AA5F-63175B861BC0}" destId="{F9B137CC-ABC9-48A4-A110-87956E134249}" srcOrd="0" destOrd="0" presId="urn:microsoft.com/office/officeart/2005/8/layout/chart3"/>
    <dgm:cxn modelId="{D077BC4E-C8CC-4589-AA4F-22FF41805D24}" type="presOf" srcId="{18901F28-2A98-41EF-A455-222C1BCF07FA}" destId="{9B858B8B-DE81-4578-86BD-96E0B1929DAE}" srcOrd="0" destOrd="0" presId="urn:microsoft.com/office/officeart/2005/8/layout/chart3"/>
    <dgm:cxn modelId="{6FAD60C2-E86F-4342-805F-9FD17EF7D1BC}" srcId="{34278F6F-8EFF-4792-BE9B-D3DEA51A9E38}" destId="{B917CAD6-6C6A-4C86-97DE-BAC1FD7DEA05}" srcOrd="8" destOrd="0" parTransId="{F9CA5806-5AEE-409B-B33B-0F4E01A3257B}" sibTransId="{92875C24-A8E1-47BD-866C-9599CBF4E4A4}"/>
    <dgm:cxn modelId="{E3DD02E2-C843-4941-B011-B0CDF0700D6A}" type="presOf" srcId="{7EE29AD1-4C41-4F82-A977-1CD79B1BAB83}" destId="{F6BFCDD5-08A7-4C19-BE70-49F8F93AD0CC}" srcOrd="0" destOrd="0" presId="urn:microsoft.com/office/officeart/2005/8/layout/chart3"/>
    <dgm:cxn modelId="{7C8D04C7-0DE1-490C-BDD9-03A599054712}" type="presOf" srcId="{B1FBD92A-E619-4FED-A44C-7A5ABC8052E2}" destId="{8410944D-CEAF-470F-A6FA-AB83A8924B41}" srcOrd="1" destOrd="0" presId="urn:microsoft.com/office/officeart/2005/8/layout/chart3"/>
    <dgm:cxn modelId="{593F2452-D815-4EA4-B6C6-CA42838A8349}" type="presOf" srcId="{B1FBD92A-E619-4FED-A44C-7A5ABC8052E2}" destId="{DDF8C646-D821-485B-B397-CF7F7BB520E6}" srcOrd="0" destOrd="0" presId="urn:microsoft.com/office/officeart/2005/8/layout/chart3"/>
    <dgm:cxn modelId="{2B6F2E3B-E40C-4A46-8F06-873A394AAE2C}" srcId="{34278F6F-8EFF-4792-BE9B-D3DEA51A9E38}" destId="{779AA3A6-A932-41FB-A350-5C7F4CC5F916}" srcOrd="1" destOrd="0" parTransId="{5AC4BF76-B5BA-402A-8E2C-382BDAA05FA6}" sibTransId="{DF911CEC-17E1-4FB7-99F9-C957152E4F88}"/>
    <dgm:cxn modelId="{03B76B5A-9D4A-4580-946A-A5AC102D7294}" type="presOf" srcId="{4C5A105C-6120-41EC-AA5F-63175B861BC0}" destId="{B6335405-D68D-48C7-8FDE-A5EDAD72ADAD}" srcOrd="1" destOrd="0" presId="urn:microsoft.com/office/officeart/2005/8/layout/chart3"/>
    <dgm:cxn modelId="{D2A91B0B-53E0-450E-B057-929CF8483AA2}" srcId="{34278F6F-8EFF-4792-BE9B-D3DEA51A9E38}" destId="{12DF329E-DDA5-4451-B73D-467B47F5505A}" srcOrd="0" destOrd="0" parTransId="{DBCAF914-199E-427B-BE06-9522503433FE}" sibTransId="{13145D23-5861-4342-871A-2C079035F8CE}"/>
    <dgm:cxn modelId="{67439BCF-A242-4D99-83FE-ADA4DE4EAF72}" srcId="{34278F6F-8EFF-4792-BE9B-D3DEA51A9E38}" destId="{4C5A105C-6120-41EC-AA5F-63175B861BC0}" srcOrd="3" destOrd="0" parTransId="{98BD4625-4493-4B12-A29E-6DD7409E7570}" sibTransId="{EBC05E1F-ACBD-466D-9194-49590F76FFC5}"/>
    <dgm:cxn modelId="{D63EF1AA-DF5F-4C39-8D05-869A726FB893}" srcId="{B917CAD6-6C6A-4C86-97DE-BAC1FD7DEA05}" destId="{01D4CD20-722D-4C88-BA14-6501DD5BD17B}" srcOrd="0" destOrd="0" parTransId="{8788813E-6206-495E-AC9F-017D42FF8D2A}" sibTransId="{4573D5E3-6A84-44DC-8764-6B8789665166}"/>
    <dgm:cxn modelId="{7C55957A-BEA0-44BE-B4E8-A583CB394E5D}" type="presOf" srcId="{12DF329E-DDA5-4451-B73D-467B47F5505A}" destId="{869ECE6F-48E8-4EE4-A2F9-59B53CD3D240}" srcOrd="1" destOrd="0" presId="urn:microsoft.com/office/officeart/2005/8/layout/chart3"/>
    <dgm:cxn modelId="{76B0A65E-918A-49FD-ACA5-93218F1067B5}" srcId="{34278F6F-8EFF-4792-BE9B-D3DEA51A9E38}" destId="{687ED717-7CA6-438B-841F-698534AD95F0}" srcOrd="6" destOrd="0" parTransId="{A7EB399B-423F-42BE-AF31-55FFB0BCC078}" sibTransId="{4E6628BD-6111-406B-BC58-691A2178B62F}"/>
    <dgm:cxn modelId="{CCB39E17-07FA-48FB-AD04-0BAD4BFB4FBD}" type="presOf" srcId="{34278F6F-8EFF-4792-BE9B-D3DEA51A9E38}" destId="{489B05F0-6C7A-430B-BBBD-AE4B3D1C6B1C}" srcOrd="0" destOrd="0" presId="urn:microsoft.com/office/officeart/2005/8/layout/chart3"/>
    <dgm:cxn modelId="{C3D7E902-28E1-472D-A974-4DA9981FA36C}" srcId="{34278F6F-8EFF-4792-BE9B-D3DEA51A9E38}" destId="{15081D7B-45EF-4CC2-91E5-EF556BB14B9A}" srcOrd="7" destOrd="0" parTransId="{F112CFA9-27F2-4C80-BA71-86A0F90AAB79}" sibTransId="{0AD9205C-C84B-4533-A297-FA7D959E9B77}"/>
    <dgm:cxn modelId="{180B08A2-DB44-4F04-8ACB-704751D642E7}" type="presOf" srcId="{7EE29AD1-4C41-4F82-A977-1CD79B1BAB83}" destId="{9809A0E3-4C49-4827-AAFC-E4543194B19F}" srcOrd="1" destOrd="0" presId="urn:microsoft.com/office/officeart/2005/8/layout/chart3"/>
    <dgm:cxn modelId="{ACB2DDCA-69FE-4EE5-897D-533A6FBBF8CD}" type="presOf" srcId="{779AA3A6-A932-41FB-A350-5C7F4CC5F916}" destId="{EFA96E7A-F53B-45DF-AB76-2D9D58F4B420}" srcOrd="0" destOrd="0" presId="urn:microsoft.com/office/officeart/2005/8/layout/chart3"/>
    <dgm:cxn modelId="{76B86AD8-DA9D-42B0-A214-356878A86E07}" type="presParOf" srcId="{489B05F0-6C7A-430B-BBBD-AE4B3D1C6B1C}" destId="{F1A7C6A1-FCD4-49DB-9BB1-49EDFE81664B}" srcOrd="0" destOrd="0" presId="urn:microsoft.com/office/officeart/2005/8/layout/chart3"/>
    <dgm:cxn modelId="{F2A3A108-B352-4A30-B172-EC16E9A8DD3F}" type="presParOf" srcId="{489B05F0-6C7A-430B-BBBD-AE4B3D1C6B1C}" destId="{869ECE6F-48E8-4EE4-A2F9-59B53CD3D240}" srcOrd="1" destOrd="0" presId="urn:microsoft.com/office/officeart/2005/8/layout/chart3"/>
    <dgm:cxn modelId="{0019E710-8347-4040-BA3C-463C536ADAEB}" type="presParOf" srcId="{489B05F0-6C7A-430B-BBBD-AE4B3D1C6B1C}" destId="{EFA96E7A-F53B-45DF-AB76-2D9D58F4B420}" srcOrd="2" destOrd="0" presId="urn:microsoft.com/office/officeart/2005/8/layout/chart3"/>
    <dgm:cxn modelId="{72E96469-3EFB-459A-B704-4514F520AC3E}" type="presParOf" srcId="{489B05F0-6C7A-430B-BBBD-AE4B3D1C6B1C}" destId="{AB0B044F-BFF0-4385-B14E-F9741E0DFF57}" srcOrd="3" destOrd="0" presId="urn:microsoft.com/office/officeart/2005/8/layout/chart3"/>
    <dgm:cxn modelId="{6EB92B2B-1420-4622-8A78-71A43E8BA0DC}" type="presParOf" srcId="{489B05F0-6C7A-430B-BBBD-AE4B3D1C6B1C}" destId="{DDF8C646-D821-485B-B397-CF7F7BB520E6}" srcOrd="4" destOrd="0" presId="urn:microsoft.com/office/officeart/2005/8/layout/chart3"/>
    <dgm:cxn modelId="{4132BAA3-6624-48F2-BD46-C6D11603221A}" type="presParOf" srcId="{489B05F0-6C7A-430B-BBBD-AE4B3D1C6B1C}" destId="{8410944D-CEAF-470F-A6FA-AB83A8924B41}" srcOrd="5" destOrd="0" presId="urn:microsoft.com/office/officeart/2005/8/layout/chart3"/>
    <dgm:cxn modelId="{F00A4054-7B19-4CE1-B6B3-047D8320B2CD}" type="presParOf" srcId="{489B05F0-6C7A-430B-BBBD-AE4B3D1C6B1C}" destId="{F9B137CC-ABC9-48A4-A110-87956E134249}" srcOrd="6" destOrd="0" presId="urn:microsoft.com/office/officeart/2005/8/layout/chart3"/>
    <dgm:cxn modelId="{ABDD7D31-F5C1-4FC8-BBB7-A4B3820A6087}" type="presParOf" srcId="{489B05F0-6C7A-430B-BBBD-AE4B3D1C6B1C}" destId="{B6335405-D68D-48C7-8FDE-A5EDAD72ADAD}" srcOrd="7" destOrd="0" presId="urn:microsoft.com/office/officeart/2005/8/layout/chart3"/>
    <dgm:cxn modelId="{AA894ACA-91F4-4579-A697-122C8147CB66}" type="presParOf" srcId="{489B05F0-6C7A-430B-BBBD-AE4B3D1C6B1C}" destId="{9B858B8B-DE81-4578-86BD-96E0B1929DAE}" srcOrd="8" destOrd="0" presId="urn:microsoft.com/office/officeart/2005/8/layout/chart3"/>
    <dgm:cxn modelId="{D3F6C3D5-CB7B-4B06-BCBE-C06A69E4D454}" type="presParOf" srcId="{489B05F0-6C7A-430B-BBBD-AE4B3D1C6B1C}" destId="{BFF09BDA-1B11-4279-8822-E379871CC290}" srcOrd="9" destOrd="0" presId="urn:microsoft.com/office/officeart/2005/8/layout/chart3"/>
    <dgm:cxn modelId="{549E2EFA-A331-4EC7-B6B0-52F40EC0FC78}" type="presParOf" srcId="{489B05F0-6C7A-430B-BBBD-AE4B3D1C6B1C}" destId="{F6BFCDD5-08A7-4C19-BE70-49F8F93AD0CC}" srcOrd="10" destOrd="0" presId="urn:microsoft.com/office/officeart/2005/8/layout/chart3"/>
    <dgm:cxn modelId="{9553D0B7-DF5F-4770-A3BA-A1010322B967}" type="presParOf" srcId="{489B05F0-6C7A-430B-BBBD-AE4B3D1C6B1C}" destId="{9809A0E3-4C49-4827-AAFC-E4543194B19F}" srcOrd="11" destOrd="0" presId="urn:microsoft.com/office/officeart/2005/8/layout/chart3"/>
    <dgm:cxn modelId="{BEA615AE-A91D-4EED-9944-6EAC385914A1}" type="presParOf" srcId="{489B05F0-6C7A-430B-BBBD-AE4B3D1C6B1C}" destId="{4662A07C-DCE3-4772-AFC3-409F266F3666}" srcOrd="12" destOrd="0" presId="urn:microsoft.com/office/officeart/2005/8/layout/chart3"/>
    <dgm:cxn modelId="{8DE71931-2F91-4900-8542-0EBFDFA73357}" type="presParOf" srcId="{489B05F0-6C7A-430B-BBBD-AE4B3D1C6B1C}" destId="{990F9F67-6652-4372-8184-12636CAD543E}" srcOrd="1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A7C6A1-FCD4-49DB-9BB1-49EDFE81664B}">
      <dsp:nvSpPr>
        <dsp:cNvPr id="0" name=""/>
        <dsp:cNvSpPr/>
      </dsp:nvSpPr>
      <dsp:spPr>
        <a:xfrm>
          <a:off x="2386599" y="-43407"/>
          <a:ext cx="3801808" cy="3801808"/>
        </a:xfrm>
        <a:prstGeom prst="pie">
          <a:avLst>
            <a:gd name="adj1" fmla="val 16200000"/>
            <a:gd name="adj2" fmla="val 19285716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Управление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4325068" y="318669"/>
        <a:ext cx="1040971" cy="656264"/>
      </dsp:txXfrm>
    </dsp:sp>
    <dsp:sp modelId="{EFA96E7A-F53B-45DF-AB76-2D9D58F4B420}">
      <dsp:nvSpPr>
        <dsp:cNvPr id="0" name=""/>
        <dsp:cNvSpPr/>
      </dsp:nvSpPr>
      <dsp:spPr>
        <a:xfrm>
          <a:off x="2164788" y="463911"/>
          <a:ext cx="3801808" cy="3801808"/>
        </a:xfrm>
        <a:prstGeom prst="pie">
          <a:avLst>
            <a:gd name="adj1" fmla="val 19285716"/>
            <a:gd name="adj2" fmla="val 771428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4767217" y="1821700"/>
        <a:ext cx="1104334" cy="701524"/>
      </dsp:txXfrm>
    </dsp:sp>
    <dsp:sp modelId="{DDF8C646-D821-485B-B397-CF7F7BB520E6}">
      <dsp:nvSpPr>
        <dsp:cNvPr id="0" name=""/>
        <dsp:cNvSpPr/>
      </dsp:nvSpPr>
      <dsp:spPr>
        <a:xfrm>
          <a:off x="2164788" y="463911"/>
          <a:ext cx="3801808" cy="3801808"/>
        </a:xfrm>
        <a:prstGeom prst="pie">
          <a:avLst>
            <a:gd name="adj1" fmla="val 771428"/>
            <a:gd name="adj2" fmla="val 3857143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Другие функции</a:t>
          </a:r>
          <a:endParaRPr lang="ru-RU" sz="1500" kern="1200" dirty="0"/>
        </a:p>
      </dsp:txBody>
      <dsp:txXfrm>
        <a:off x="4608808" y="2726892"/>
        <a:ext cx="995711" cy="724154"/>
      </dsp:txXfrm>
    </dsp:sp>
    <dsp:sp modelId="{F9B137CC-ABC9-48A4-A110-87956E134249}">
      <dsp:nvSpPr>
        <dsp:cNvPr id="0" name=""/>
        <dsp:cNvSpPr/>
      </dsp:nvSpPr>
      <dsp:spPr>
        <a:xfrm>
          <a:off x="2164788" y="463911"/>
          <a:ext cx="3801808" cy="3801808"/>
        </a:xfrm>
        <a:prstGeom prst="pie">
          <a:avLst>
            <a:gd name="adj1" fmla="val 3857226"/>
            <a:gd name="adj2" fmla="val 6942858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3556522" y="3451046"/>
        <a:ext cx="1018341" cy="724154"/>
      </dsp:txXfrm>
    </dsp:sp>
    <dsp:sp modelId="{9B858B8B-DE81-4578-86BD-96E0B1929DAE}">
      <dsp:nvSpPr>
        <dsp:cNvPr id="0" name=""/>
        <dsp:cNvSpPr/>
      </dsp:nvSpPr>
      <dsp:spPr>
        <a:xfrm>
          <a:off x="2164788" y="463911"/>
          <a:ext cx="3801808" cy="3801808"/>
        </a:xfrm>
        <a:prstGeom prst="pie">
          <a:avLst>
            <a:gd name="adj1" fmla="val 6942858"/>
            <a:gd name="adj2" fmla="val 10028574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2526865" y="2726892"/>
        <a:ext cx="995711" cy="724154"/>
      </dsp:txXfrm>
    </dsp:sp>
    <dsp:sp modelId="{F6BFCDD5-08A7-4C19-BE70-49F8F93AD0CC}">
      <dsp:nvSpPr>
        <dsp:cNvPr id="0" name=""/>
        <dsp:cNvSpPr/>
      </dsp:nvSpPr>
      <dsp:spPr>
        <a:xfrm>
          <a:off x="2164788" y="463911"/>
          <a:ext cx="3801808" cy="3801808"/>
        </a:xfrm>
        <a:prstGeom prst="pie">
          <a:avLst>
            <a:gd name="adj1" fmla="val 10028574"/>
            <a:gd name="adj2" fmla="val 1311428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Другие функции</a:t>
          </a:r>
          <a:endParaRPr lang="ru-RU" sz="1500" kern="1200" dirty="0"/>
        </a:p>
      </dsp:txBody>
      <dsp:txXfrm>
        <a:off x="2259834" y="1821700"/>
        <a:ext cx="1104334" cy="701524"/>
      </dsp:txXfrm>
    </dsp:sp>
    <dsp:sp modelId="{4662A07C-DCE3-4772-AFC3-409F266F3666}">
      <dsp:nvSpPr>
        <dsp:cNvPr id="0" name=""/>
        <dsp:cNvSpPr/>
      </dsp:nvSpPr>
      <dsp:spPr>
        <a:xfrm>
          <a:off x="2164788" y="463911"/>
          <a:ext cx="3801808" cy="3801808"/>
        </a:xfrm>
        <a:prstGeom prst="pie">
          <a:avLst>
            <a:gd name="adj1" fmla="val 13114284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Другие функции</a:t>
          </a:r>
          <a:endParaRPr lang="ru-RU" sz="1500" kern="1200" dirty="0"/>
        </a:p>
      </dsp:txBody>
      <dsp:txXfrm>
        <a:off x="2988514" y="825988"/>
        <a:ext cx="1040971" cy="6562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C3332-5602-4568-866E-FEEE92520C6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120EE-CC4F-42E1-B6C3-198A5A4BE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33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563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252"/>
            </a:lvl1pPr>
            <a:lvl2pPr marL="429013" indent="0" algn="ctr">
              <a:buNone/>
              <a:defRPr sz="1877"/>
            </a:lvl2pPr>
            <a:lvl3pPr marL="858026" indent="0" algn="ctr">
              <a:buNone/>
              <a:defRPr sz="1689"/>
            </a:lvl3pPr>
            <a:lvl4pPr marL="1287038" indent="0" algn="ctr">
              <a:buNone/>
              <a:defRPr sz="1501"/>
            </a:lvl4pPr>
            <a:lvl5pPr marL="1716051" indent="0" algn="ctr">
              <a:buNone/>
              <a:defRPr sz="1501"/>
            </a:lvl5pPr>
            <a:lvl6pPr marL="2145064" indent="0" algn="ctr">
              <a:buNone/>
              <a:defRPr sz="1501"/>
            </a:lvl6pPr>
            <a:lvl7pPr marL="2574077" indent="0" algn="ctr">
              <a:buNone/>
              <a:defRPr sz="1501"/>
            </a:lvl7pPr>
            <a:lvl8pPr marL="3003090" indent="0" algn="ctr">
              <a:buNone/>
              <a:defRPr sz="1501"/>
            </a:lvl8pPr>
            <a:lvl9pPr marL="3432103" indent="0" algn="ctr">
              <a:buNone/>
              <a:defRPr sz="1501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2826-9CED-4593-BDA0-45197131EB16}" type="datetime1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96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5AC4-07C3-4303-87F7-8F84AFA88D43}" type="datetime1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30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7C36-900B-405F-907C-A90653E8FDE5}" type="datetime1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79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B49A-22BC-4159-9C54-544ADD2F6A20}" type="datetime1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92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563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252">
                <a:solidFill>
                  <a:schemeClr val="tx1">
                    <a:tint val="75000"/>
                  </a:schemeClr>
                </a:solidFill>
              </a:defRPr>
            </a:lvl1pPr>
            <a:lvl2pPr marL="429013" indent="0">
              <a:buNone/>
              <a:defRPr sz="1877">
                <a:solidFill>
                  <a:schemeClr val="tx1">
                    <a:tint val="75000"/>
                  </a:schemeClr>
                </a:solidFill>
              </a:defRPr>
            </a:lvl2pPr>
            <a:lvl3pPr marL="858026" indent="0">
              <a:buNone/>
              <a:defRPr sz="1689">
                <a:solidFill>
                  <a:schemeClr val="tx1">
                    <a:tint val="75000"/>
                  </a:schemeClr>
                </a:solidFill>
              </a:defRPr>
            </a:lvl3pPr>
            <a:lvl4pPr marL="1287038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4pPr>
            <a:lvl5pPr marL="1716051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5pPr>
            <a:lvl6pPr marL="2145064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6pPr>
            <a:lvl7pPr marL="2574077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7pPr>
            <a:lvl8pPr marL="3003090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8pPr>
            <a:lvl9pPr marL="3432103" indent="0">
              <a:buNone/>
              <a:defRPr sz="15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96B1-9D1E-46E5-B830-110640E5CFF3}" type="datetime1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80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169F-EF64-4969-B751-2155A8E59F94}" type="datetime1">
              <a:rPr lang="ru-RU" smtClean="0"/>
              <a:t>03.11.2025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57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252" b="1"/>
            </a:lvl1pPr>
            <a:lvl2pPr marL="429013" indent="0">
              <a:buNone/>
              <a:defRPr sz="1877" b="1"/>
            </a:lvl2pPr>
            <a:lvl3pPr marL="858026" indent="0">
              <a:buNone/>
              <a:defRPr sz="1689" b="1"/>
            </a:lvl3pPr>
            <a:lvl4pPr marL="1287038" indent="0">
              <a:buNone/>
              <a:defRPr sz="1501" b="1"/>
            </a:lvl4pPr>
            <a:lvl5pPr marL="1716051" indent="0">
              <a:buNone/>
              <a:defRPr sz="1501" b="1"/>
            </a:lvl5pPr>
            <a:lvl6pPr marL="2145064" indent="0">
              <a:buNone/>
              <a:defRPr sz="1501" b="1"/>
            </a:lvl6pPr>
            <a:lvl7pPr marL="2574077" indent="0">
              <a:buNone/>
              <a:defRPr sz="1501" b="1"/>
            </a:lvl7pPr>
            <a:lvl8pPr marL="3003090" indent="0">
              <a:buNone/>
              <a:defRPr sz="1501" b="1"/>
            </a:lvl8pPr>
            <a:lvl9pPr marL="3432103" indent="0">
              <a:buNone/>
              <a:defRPr sz="150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252" b="1"/>
            </a:lvl1pPr>
            <a:lvl2pPr marL="429013" indent="0">
              <a:buNone/>
              <a:defRPr sz="1877" b="1"/>
            </a:lvl2pPr>
            <a:lvl3pPr marL="858026" indent="0">
              <a:buNone/>
              <a:defRPr sz="1689" b="1"/>
            </a:lvl3pPr>
            <a:lvl4pPr marL="1287038" indent="0">
              <a:buNone/>
              <a:defRPr sz="1501" b="1"/>
            </a:lvl4pPr>
            <a:lvl5pPr marL="1716051" indent="0">
              <a:buNone/>
              <a:defRPr sz="1501" b="1"/>
            </a:lvl5pPr>
            <a:lvl6pPr marL="2145064" indent="0">
              <a:buNone/>
              <a:defRPr sz="1501" b="1"/>
            </a:lvl6pPr>
            <a:lvl7pPr marL="2574077" indent="0">
              <a:buNone/>
              <a:defRPr sz="1501" b="1"/>
            </a:lvl7pPr>
            <a:lvl8pPr marL="3003090" indent="0">
              <a:buNone/>
              <a:defRPr sz="1501" b="1"/>
            </a:lvl8pPr>
            <a:lvl9pPr marL="3432103" indent="0">
              <a:buNone/>
              <a:defRPr sz="150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05239-14D5-4831-B6ED-C25739553DB0}" type="datetime1">
              <a:rPr lang="ru-RU" smtClean="0"/>
              <a:t>03.11.2025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23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620BC-59CD-4608-8570-6F8840453B62}" type="datetime1">
              <a:rPr lang="ru-RU" smtClean="0"/>
              <a:t>03.11.2025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883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DB7F7827-21D6-5054-F4C6-CF3F1E1A3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6586" y="0"/>
            <a:ext cx="995414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86934-D678-47E0-8090-A1387B03ED70}" type="datetime1">
              <a:rPr lang="ru-RU" smtClean="0"/>
              <a:t>03.11.2025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59761A6D-E025-ED50-4287-24ECE36ED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50" y="240016"/>
            <a:ext cx="841251" cy="32063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718E9E-961A-C827-FE21-0E5C4A866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955" y="6477428"/>
            <a:ext cx="2761837" cy="26163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1A0C2274-20E7-0C84-678A-7BC227870B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12865" y="124795"/>
            <a:ext cx="1481428" cy="68893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5AA3578-2E3E-AC0A-C0A4-03BA169D6B14}"/>
              </a:ext>
            </a:extLst>
          </p:cNvPr>
          <p:cNvSpPr/>
          <p:nvPr/>
        </p:nvSpPr>
        <p:spPr>
          <a:xfrm>
            <a:off x="-3050" y="240016"/>
            <a:ext cx="841251" cy="320636"/>
          </a:xfrm>
          <a:prstGeom prst="rect">
            <a:avLst/>
          </a:prstGeom>
          <a:solidFill>
            <a:srgbClr val="A30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93"/>
          </a:p>
        </p:txBody>
      </p:sp>
    </p:spTree>
    <p:extLst>
      <p:ext uri="{BB962C8B-B14F-4D97-AF65-F5344CB8AC3E}">
        <p14:creationId xmlns:p14="http://schemas.microsoft.com/office/powerpoint/2010/main" val="35858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00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9" y="987425"/>
            <a:ext cx="6172200" cy="4873625"/>
          </a:xfrm>
        </p:spPr>
        <p:txBody>
          <a:bodyPr/>
          <a:lstStyle>
            <a:lvl1pPr>
              <a:defRPr sz="3003"/>
            </a:lvl1pPr>
            <a:lvl2pPr>
              <a:defRPr sz="2627"/>
            </a:lvl2pPr>
            <a:lvl3pPr>
              <a:defRPr sz="2252"/>
            </a:lvl3pPr>
            <a:lvl4pPr>
              <a:defRPr sz="1877"/>
            </a:lvl4pPr>
            <a:lvl5pPr>
              <a:defRPr sz="1877"/>
            </a:lvl5pPr>
            <a:lvl6pPr>
              <a:defRPr sz="1877"/>
            </a:lvl6pPr>
            <a:lvl7pPr>
              <a:defRPr sz="1877"/>
            </a:lvl7pPr>
            <a:lvl8pPr>
              <a:defRPr sz="1877"/>
            </a:lvl8pPr>
            <a:lvl9pPr>
              <a:defRPr sz="187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01"/>
            </a:lvl1pPr>
            <a:lvl2pPr marL="429013" indent="0">
              <a:buNone/>
              <a:defRPr sz="1314"/>
            </a:lvl2pPr>
            <a:lvl3pPr marL="858026" indent="0">
              <a:buNone/>
              <a:defRPr sz="1126"/>
            </a:lvl3pPr>
            <a:lvl4pPr marL="1287038" indent="0">
              <a:buNone/>
              <a:defRPr sz="939"/>
            </a:lvl4pPr>
            <a:lvl5pPr marL="1716051" indent="0">
              <a:buNone/>
              <a:defRPr sz="939"/>
            </a:lvl5pPr>
            <a:lvl6pPr marL="2145064" indent="0">
              <a:buNone/>
              <a:defRPr sz="939"/>
            </a:lvl6pPr>
            <a:lvl7pPr marL="2574077" indent="0">
              <a:buNone/>
              <a:defRPr sz="939"/>
            </a:lvl7pPr>
            <a:lvl8pPr marL="3003090" indent="0">
              <a:buNone/>
              <a:defRPr sz="939"/>
            </a:lvl8pPr>
            <a:lvl9pPr marL="3432103" indent="0">
              <a:buNone/>
              <a:defRPr sz="9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83A00-0AC8-4F6D-8E49-A45F86CB4B69}" type="datetime1">
              <a:rPr lang="ru-RU" smtClean="0"/>
              <a:t>03.11.2025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89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00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9" y="987425"/>
            <a:ext cx="6172200" cy="4873625"/>
          </a:xfrm>
        </p:spPr>
        <p:txBody>
          <a:bodyPr anchor="t"/>
          <a:lstStyle>
            <a:lvl1pPr marL="0" indent="0">
              <a:buNone/>
              <a:defRPr sz="3003"/>
            </a:lvl1pPr>
            <a:lvl2pPr marL="429013" indent="0">
              <a:buNone/>
              <a:defRPr sz="2627"/>
            </a:lvl2pPr>
            <a:lvl3pPr marL="858026" indent="0">
              <a:buNone/>
              <a:defRPr sz="2252"/>
            </a:lvl3pPr>
            <a:lvl4pPr marL="1287038" indent="0">
              <a:buNone/>
              <a:defRPr sz="1877"/>
            </a:lvl4pPr>
            <a:lvl5pPr marL="1716051" indent="0">
              <a:buNone/>
              <a:defRPr sz="1877"/>
            </a:lvl5pPr>
            <a:lvl6pPr marL="2145064" indent="0">
              <a:buNone/>
              <a:defRPr sz="1877"/>
            </a:lvl6pPr>
            <a:lvl7pPr marL="2574077" indent="0">
              <a:buNone/>
              <a:defRPr sz="1877"/>
            </a:lvl7pPr>
            <a:lvl8pPr marL="3003090" indent="0">
              <a:buNone/>
              <a:defRPr sz="1877"/>
            </a:lvl8pPr>
            <a:lvl9pPr marL="3432103" indent="0">
              <a:buNone/>
              <a:defRPr sz="187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01"/>
            </a:lvl1pPr>
            <a:lvl2pPr marL="429013" indent="0">
              <a:buNone/>
              <a:defRPr sz="1314"/>
            </a:lvl2pPr>
            <a:lvl3pPr marL="858026" indent="0">
              <a:buNone/>
              <a:defRPr sz="1126"/>
            </a:lvl3pPr>
            <a:lvl4pPr marL="1287038" indent="0">
              <a:buNone/>
              <a:defRPr sz="939"/>
            </a:lvl4pPr>
            <a:lvl5pPr marL="1716051" indent="0">
              <a:buNone/>
              <a:defRPr sz="939"/>
            </a:lvl5pPr>
            <a:lvl6pPr marL="2145064" indent="0">
              <a:buNone/>
              <a:defRPr sz="939"/>
            </a:lvl6pPr>
            <a:lvl7pPr marL="2574077" indent="0">
              <a:buNone/>
              <a:defRPr sz="939"/>
            </a:lvl7pPr>
            <a:lvl8pPr marL="3003090" indent="0">
              <a:buNone/>
              <a:defRPr sz="939"/>
            </a:lvl8pPr>
            <a:lvl9pPr marL="3432103" indent="0">
              <a:buNone/>
              <a:defRPr sz="9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589E-FF3A-4226-9E28-A5E536DF138B}" type="datetime1">
              <a:rPr lang="ru-RU" smtClean="0"/>
              <a:t>03.11.2025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3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A1C5B-D218-47CF-896C-F72B8ED12505}" type="datetime1">
              <a:rPr lang="ru-RU" smtClean="0"/>
              <a:t>03.11.2025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E27B4-8DDA-4C21-95ED-F31D5B538A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46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858026" rtl="0" eaLnBrk="1" latinLnBrk="0" hangingPunct="1">
        <a:lnSpc>
          <a:spcPct val="90000"/>
        </a:lnSpc>
        <a:spcBef>
          <a:spcPct val="0"/>
        </a:spcBef>
        <a:buNone/>
        <a:defRPr sz="41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4507" indent="-214507" algn="l" defTabSz="858026" rtl="0" eaLnBrk="1" latinLnBrk="0" hangingPunct="1">
        <a:lnSpc>
          <a:spcPct val="90000"/>
        </a:lnSpc>
        <a:spcBef>
          <a:spcPts val="939"/>
        </a:spcBef>
        <a:buFont typeface="Arial" panose="020B0604020202020204" pitchFamily="34" charset="0"/>
        <a:buChar char="•"/>
        <a:defRPr sz="2627" kern="1200">
          <a:solidFill>
            <a:schemeClr val="tx1"/>
          </a:solidFill>
          <a:latin typeface="+mn-lt"/>
          <a:ea typeface="+mn-ea"/>
          <a:cs typeface="+mn-cs"/>
        </a:defRPr>
      </a:lvl1pPr>
      <a:lvl2pPr marL="643520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2252" kern="1200">
          <a:solidFill>
            <a:schemeClr val="tx1"/>
          </a:solidFill>
          <a:latin typeface="+mn-lt"/>
          <a:ea typeface="+mn-ea"/>
          <a:cs typeface="+mn-cs"/>
        </a:defRPr>
      </a:lvl2pPr>
      <a:lvl3pPr marL="1072533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877" kern="1200">
          <a:solidFill>
            <a:schemeClr val="tx1"/>
          </a:solidFill>
          <a:latin typeface="+mn-lt"/>
          <a:ea typeface="+mn-ea"/>
          <a:cs typeface="+mn-cs"/>
        </a:defRPr>
      </a:lvl3pPr>
      <a:lvl4pPr marL="1501545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4pPr>
      <a:lvl5pPr marL="1930558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5pPr>
      <a:lvl6pPr marL="2359571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6pPr>
      <a:lvl7pPr marL="2788584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7pPr>
      <a:lvl8pPr marL="3217597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8pPr>
      <a:lvl9pPr marL="3646609" indent="-214507" algn="l" defTabSz="858026" rtl="0" eaLnBrk="1" latinLnBrk="0" hangingPunct="1">
        <a:lnSpc>
          <a:spcPct val="90000"/>
        </a:lnSpc>
        <a:spcBef>
          <a:spcPts val="469"/>
        </a:spcBef>
        <a:buFont typeface="Arial" panose="020B0604020202020204" pitchFamily="34" charset="0"/>
        <a:buChar char="•"/>
        <a:defRPr sz="1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1pPr>
      <a:lvl2pPr marL="429013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2pPr>
      <a:lvl3pPr marL="858026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3pPr>
      <a:lvl4pPr marL="1287038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4pPr>
      <a:lvl5pPr marL="1716051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5pPr>
      <a:lvl6pPr marL="2145064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6pPr>
      <a:lvl7pPr marL="2574077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7pPr>
      <a:lvl8pPr marL="3003090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8pPr>
      <a:lvl9pPr marL="3432103" algn="l" defTabSz="858026" rtl="0" eaLnBrk="1" latinLnBrk="0" hangingPunct="1">
        <a:defRPr sz="1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0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C1650DA2-9DD9-C801-FC5D-C65322C76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0563" y="211501"/>
            <a:ext cx="3941437" cy="6434999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0FE2F4FE-473D-4C70-FE26-7C1AD8146F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605"/>
          <a:stretch/>
        </p:blipFill>
        <p:spPr>
          <a:xfrm>
            <a:off x="11287078" y="1473113"/>
            <a:ext cx="904922" cy="51733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50862F4-1ED1-1FB3-6692-6E46BD4BCF9F}"/>
              </a:ext>
            </a:extLst>
          </p:cNvPr>
          <p:cNvSpPr txBox="1"/>
          <p:nvPr/>
        </p:nvSpPr>
        <p:spPr>
          <a:xfrm>
            <a:off x="771193" y="5465323"/>
            <a:ext cx="2019646" cy="323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5" dirty="0">
                <a:solidFill>
                  <a:srgbClr val="EEA5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Иваново</a:t>
            </a:r>
            <a:r>
              <a:rPr lang="ru-RU" sz="1505" dirty="0">
                <a:solidFill>
                  <a:srgbClr val="EEA5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05" dirty="0" smtClean="0">
                <a:solidFill>
                  <a:srgbClr val="EEA5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ru-RU" sz="1505" dirty="0">
              <a:solidFill>
                <a:srgbClr val="EEA5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6200000">
            <a:off x="10942520" y="861578"/>
            <a:ext cx="870214" cy="352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93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ru-RU" sz="1693" dirty="0">
              <a:solidFill>
                <a:schemeClr val="bg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62" t="60454" r="12998" b="29546"/>
          <a:stretch/>
        </p:blipFill>
        <p:spPr>
          <a:xfrm>
            <a:off x="1428275" y="1133277"/>
            <a:ext cx="1127324" cy="12749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B280AF07-DD1E-10D4-3116-A6219A3795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3146" y="521314"/>
            <a:ext cx="1752454" cy="77108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76E398-418A-4244-0885-EC2EC517B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034" y="2345286"/>
            <a:ext cx="9692640" cy="1325562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Тема 1. Сущность социального 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223706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3697" y="407773"/>
            <a:ext cx="10614453" cy="6104237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С учетом форм собственности и характера управляющего воздействия в социальном управлении можно выделить два основных его вида:</a:t>
            </a:r>
          </a:p>
          <a:p>
            <a:pPr algn="ctr"/>
            <a:r>
              <a:rPr lang="ru-RU" sz="3200" dirty="0">
                <a:solidFill>
                  <a:srgbClr val="0070C0"/>
                </a:solidFill>
              </a:rPr>
              <a:t> а)</a:t>
            </a:r>
            <a:r>
              <a:rPr lang="ru-RU" sz="3200" i="1" dirty="0">
                <a:solidFill>
                  <a:srgbClr val="0070C0"/>
                </a:solidFill>
              </a:rPr>
              <a:t> </a:t>
            </a:r>
            <a:r>
              <a:rPr lang="ru-RU" sz="3200" b="1" i="1" dirty="0">
                <a:solidFill>
                  <a:srgbClr val="0070C0"/>
                </a:solidFill>
              </a:rPr>
              <a:t>государственное управление</a:t>
            </a:r>
            <a:r>
              <a:rPr lang="ru-RU" sz="3200" i="1" dirty="0">
                <a:solidFill>
                  <a:srgbClr val="0070C0"/>
                </a:solidFill>
              </a:rPr>
              <a:t>, осуществляемое государственными органами</a:t>
            </a:r>
            <a:r>
              <a:rPr lang="ru-RU" sz="3200" dirty="0">
                <a:solidFill>
                  <a:srgbClr val="0070C0"/>
                </a:solidFill>
              </a:rPr>
              <a:t>, </a:t>
            </a:r>
          </a:p>
          <a:p>
            <a:pPr algn="ctr"/>
            <a:r>
              <a:rPr lang="ru-RU" sz="3200" dirty="0">
                <a:solidFill>
                  <a:srgbClr val="0070C0"/>
                </a:solidFill>
              </a:rPr>
              <a:t>б)</a:t>
            </a:r>
            <a:r>
              <a:rPr lang="ru-RU" sz="3200" i="1" dirty="0">
                <a:solidFill>
                  <a:srgbClr val="0070C0"/>
                </a:solidFill>
              </a:rPr>
              <a:t> </a:t>
            </a:r>
            <a:r>
              <a:rPr lang="ru-RU" sz="3200" b="1" i="1" dirty="0">
                <a:solidFill>
                  <a:srgbClr val="0070C0"/>
                </a:solidFill>
              </a:rPr>
              <a:t>негосударственное управление</a:t>
            </a:r>
            <a:r>
              <a:rPr lang="ru-RU" sz="3200" b="1" dirty="0">
                <a:solidFill>
                  <a:srgbClr val="0070C0"/>
                </a:solidFill>
              </a:rPr>
              <a:t>,</a:t>
            </a:r>
            <a:r>
              <a:rPr lang="ru-RU" sz="3200" i="1" dirty="0">
                <a:solidFill>
                  <a:srgbClr val="0070C0"/>
                </a:solidFill>
              </a:rPr>
              <a:t> осуществляемое негосударственными органами (в частном секторе, в управлении кооперативными предприятиями, общественными. религиозными объединениями, движениями и т.п.).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Управление – всегда в системе!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413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63" y="84841"/>
            <a:ext cx="11038788" cy="663647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200" b="1" dirty="0"/>
              <a:t>Взаимодействие руководителя и подчиненных в процессе управления приводит к образованию социальной системы</a:t>
            </a:r>
            <a:r>
              <a:rPr lang="ru-RU" sz="3200" dirty="0">
                <a:solidFill>
                  <a:srgbClr val="FF0000"/>
                </a:solidFill>
              </a:rPr>
              <a:t>. </a:t>
            </a:r>
          </a:p>
          <a:p>
            <a:pPr algn="ctr"/>
            <a:r>
              <a:rPr lang="ru-RU" sz="3200" b="1" i="1" dirty="0">
                <a:solidFill>
                  <a:srgbClr val="FF0000"/>
                </a:solidFill>
              </a:rPr>
              <a:t>Система – это совокупность частей, взаимная связь между которыми приводит к образованию целого, свойства которого отличны от свойств составляющих его частей. </a:t>
            </a:r>
          </a:p>
          <a:p>
            <a:pPr algn="ctr"/>
            <a:r>
              <a:rPr lang="ru-RU" sz="3200" dirty="0"/>
              <a:t>Наличие связи между частями определяет взаимную обусловленность и взаимную зависимость. Любое изменение состояния или любое действие одной из частей приводит к определенным изменениям других частей и всей системы в целом. </a:t>
            </a:r>
          </a:p>
          <a:p>
            <a:pPr algn="ctr"/>
            <a:r>
              <a:rPr lang="ru-RU" sz="3200" b="1" dirty="0">
                <a:solidFill>
                  <a:srgbClr val="7030A0"/>
                </a:solidFill>
              </a:rPr>
              <a:t>Системы являются образованиями, обладающими рядом особенных свойств, знание которых обеспечивает эффективное управление ими.</a:t>
            </a:r>
            <a:br>
              <a:rPr lang="ru-RU" sz="3200" b="1" dirty="0">
                <a:solidFill>
                  <a:srgbClr val="7030A0"/>
                </a:solidFill>
              </a:rPr>
            </a:b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3698" y="148281"/>
            <a:ext cx="10441460" cy="636372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1. </a:t>
            </a:r>
            <a:r>
              <a:rPr lang="ru-RU" sz="3200" b="1" i="1" dirty="0"/>
              <a:t>Теория социального управления </a:t>
            </a:r>
            <a:r>
              <a:rPr lang="ru-RU" sz="3200" b="1" dirty="0"/>
              <a:t>опирается на такие понятия как «организационная система», система управления, системный подход, системный анализ. </a:t>
            </a:r>
          </a:p>
          <a:p>
            <a:pPr algn="ctr"/>
            <a:endParaRPr lang="ru-RU" sz="3200" b="1" dirty="0"/>
          </a:p>
          <a:p>
            <a:pPr algn="ctr"/>
            <a:r>
              <a:rPr lang="ru-RU" sz="3200" b="1" dirty="0"/>
              <a:t>2. </a:t>
            </a:r>
            <a:r>
              <a:rPr lang="ru-RU" sz="3200" b="1" i="1" dirty="0"/>
              <a:t>Теория систем</a:t>
            </a:r>
            <a:r>
              <a:rPr lang="ru-RU" sz="3200" b="1" dirty="0"/>
              <a:t>, понимающая систему как совокупность взаимосвязанных компонентов, решает задачу выведения законов, объясняющих возникновение, существование, функционирование и развитие систем различной природы.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849" y="148282"/>
            <a:ext cx="10713309" cy="642551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/>
              <a:t>понятийный аппарат теории систем :</a:t>
            </a:r>
          </a:p>
          <a:p>
            <a:pPr algn="ctr">
              <a:buNone/>
            </a:pPr>
            <a:r>
              <a:rPr lang="ru-RU" sz="3200" b="1" i="1" dirty="0">
                <a:solidFill>
                  <a:srgbClr val="FF0000"/>
                </a:solidFill>
              </a:rPr>
              <a:t>Элемент – </a:t>
            </a:r>
            <a:r>
              <a:rPr lang="ru-RU" sz="3200" b="1" i="1" dirty="0"/>
              <a:t>простейшая неделимая часть системы, результат деления до уровня, при котором сохраняются свойства, определяющие природу данного объекта. </a:t>
            </a:r>
          </a:p>
          <a:p>
            <a:pPr algn="ctr">
              <a:buNone/>
            </a:pPr>
            <a:r>
              <a:rPr lang="ru-RU" sz="3200" b="1" i="1" dirty="0">
                <a:solidFill>
                  <a:srgbClr val="0070C0"/>
                </a:solidFill>
              </a:rPr>
              <a:t>Подсистема – </a:t>
            </a:r>
            <a:r>
              <a:rPr lang="ru-RU" sz="3200" b="1" i="1" dirty="0"/>
              <a:t>часть системы, являющаяся относительно самостоятельной системой и выполняющая определенные функции.</a:t>
            </a:r>
          </a:p>
          <a:p>
            <a:pPr algn="ctr">
              <a:buNone/>
            </a:pPr>
            <a:r>
              <a:rPr lang="ru-RU" sz="3200" b="1" i="1" dirty="0"/>
              <a:t> </a:t>
            </a:r>
            <a:r>
              <a:rPr lang="ru-RU" sz="3200" b="1" i="1" dirty="0">
                <a:solidFill>
                  <a:srgbClr val="00B050"/>
                </a:solidFill>
              </a:rPr>
              <a:t>Свойства системы – </a:t>
            </a:r>
            <a:r>
              <a:rPr lang="ru-RU" sz="3200" b="1" i="1" dirty="0"/>
              <a:t>проявления системы, которые могут наблюдаться, исследоваться, описываться в качественных и измеряться в количественных показателях.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849" y="148282"/>
            <a:ext cx="10713309" cy="642551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600" b="1" dirty="0"/>
              <a:t>понятийный аппарат теории систем</a:t>
            </a:r>
            <a:r>
              <a:rPr lang="ru-RU" sz="3600" b="1" dirty="0">
                <a:solidFill>
                  <a:srgbClr val="7030A0"/>
                </a:solidFill>
              </a:rPr>
              <a:t> </a:t>
            </a:r>
            <a:r>
              <a:rPr lang="ru-RU" sz="2600" b="1" dirty="0"/>
              <a:t>:</a:t>
            </a:r>
          </a:p>
          <a:p>
            <a:pPr algn="ctr">
              <a:buNone/>
            </a:pPr>
            <a:r>
              <a:rPr lang="ru-RU" sz="3200" b="1" i="1" dirty="0">
                <a:solidFill>
                  <a:srgbClr val="00B050"/>
                </a:solidFill>
              </a:rPr>
              <a:t>Структура системы – </a:t>
            </a:r>
            <a:r>
              <a:rPr lang="ru-RU" sz="3200" b="1" i="1" dirty="0"/>
              <a:t>внутреннее строение, определяемое взаимным расположением и соединением ее элементов между собой. </a:t>
            </a:r>
          </a:p>
          <a:p>
            <a:pPr algn="ctr">
              <a:buNone/>
            </a:pPr>
            <a:r>
              <a:rPr lang="ru-RU" sz="3200" b="1" i="1" dirty="0">
                <a:solidFill>
                  <a:srgbClr val="C00000"/>
                </a:solidFill>
              </a:rPr>
              <a:t>Связь – </a:t>
            </a:r>
            <a:r>
              <a:rPr lang="ru-RU" sz="3200" b="1" i="1" dirty="0"/>
              <a:t>взаимная обусловленность состояния и поведения одного элемента от состояния и поведения другого элемента в системе. </a:t>
            </a:r>
          </a:p>
          <a:p>
            <a:pPr algn="ctr">
              <a:buNone/>
            </a:pPr>
            <a:r>
              <a:rPr lang="ru-RU" sz="3200" dirty="0">
                <a:solidFill>
                  <a:srgbClr val="FF0000"/>
                </a:solidFill>
              </a:rPr>
              <a:t>Связи характеризуют статику системы – то, какие элементы связаны между собой и как, а также динамику системы – как связь между элементами влияет на их состояние и состояние системы в целом.</a:t>
            </a:r>
          </a:p>
          <a:p>
            <a:pPr algn="ctr">
              <a:buNone/>
            </a:pPr>
            <a:r>
              <a:rPr lang="ru-RU" sz="3200" dirty="0">
                <a:solidFill>
                  <a:srgbClr val="7030A0"/>
                </a:solidFill>
              </a:rPr>
              <a:t>Связь элементов системы – это отношения взаимного управления. В отношениях руководителя и подчиненного происходит взаимное управление друг другом, а также соответствующие такому управлению взаимные изменения поведения и действий в процессе управления.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45989" y="0"/>
            <a:ext cx="10873946" cy="114917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Качественные характеристики систем описываются следующими показателями: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466"/>
            <a:ext cx="11987683" cy="57335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/>
              <a:t>Состояние </a:t>
            </a:r>
            <a:r>
              <a:rPr lang="ru-RU" sz="2800" dirty="0"/>
              <a:t>– совокупность существенных свойств, которыми система обладает на определенный момент времени. </a:t>
            </a:r>
          </a:p>
          <a:p>
            <a:pPr>
              <a:buNone/>
            </a:pPr>
            <a:r>
              <a:rPr lang="ru-RU" sz="2800" b="1" dirty="0"/>
              <a:t>Поведение</a:t>
            </a:r>
            <a:r>
              <a:rPr lang="ru-RU" sz="2800" dirty="0"/>
              <a:t> – процесс изменения состояния системы. Описание поведения системы используется в случаях, когда неизвестны закономерности, причины изменений. </a:t>
            </a:r>
          </a:p>
          <a:p>
            <a:pPr>
              <a:buNone/>
            </a:pPr>
            <a:r>
              <a:rPr lang="ru-RU" sz="2800" b="1" dirty="0"/>
              <a:t>Равновесие</a:t>
            </a:r>
            <a:r>
              <a:rPr lang="ru-RU" sz="2800" dirty="0"/>
              <a:t> – сохранение системой своего состояния в случае отсутствия внешнего воздействия, а также в случае постоянных или слабых воздействий. </a:t>
            </a:r>
          </a:p>
          <a:p>
            <a:pPr>
              <a:buNone/>
            </a:pPr>
            <a:r>
              <a:rPr lang="ru-RU" sz="2800" b="1" dirty="0"/>
              <a:t>Устойчивость</a:t>
            </a:r>
            <a:r>
              <a:rPr lang="ru-RU" sz="2800" dirty="0"/>
              <a:t> – способность системы переходить в состояние равновесия после прекращения внешнего воздействия. Системы обладают устойчивостью до определенного предела силы внешнего воздействия. </a:t>
            </a:r>
          </a:p>
          <a:p>
            <a:pPr>
              <a:buNone/>
            </a:pPr>
            <a:r>
              <a:rPr lang="ru-RU" sz="2800" b="1" dirty="0"/>
              <a:t>Развитие</a:t>
            </a:r>
            <a:r>
              <a:rPr lang="ru-RU" sz="2800" dirty="0"/>
              <a:t> – направленное закономерное изменение системы, которое приводит к возникновению новых свойств системы или к переходу системы в новое качественное состояние </a:t>
            </a:r>
            <a:endParaRPr lang="ru-RU" sz="26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11491273" cy="6858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dirty="0">
                <a:solidFill>
                  <a:srgbClr val="FF0000"/>
                </a:solidFill>
              </a:rPr>
              <a:t>Социальные системы состоят из ряда подсистем, являющихся относительно самостоятельными системами, решающих важные задачи в интересах обеспечения эффективного существования, функционирования и развития системы, в которую они входят</a:t>
            </a:r>
            <a:r>
              <a:rPr lang="ru-RU" sz="3200" dirty="0"/>
              <a:t>. </a:t>
            </a:r>
          </a:p>
          <a:p>
            <a:pPr algn="ctr">
              <a:buNone/>
            </a:pPr>
            <a:r>
              <a:rPr lang="ru-RU" sz="3200" dirty="0">
                <a:solidFill>
                  <a:srgbClr val="00B050"/>
                </a:solidFill>
              </a:rPr>
              <a:t>Самое важное место среди таких подсистем занимает система управления, предназначенная для управления всей системой.</a:t>
            </a:r>
          </a:p>
          <a:p>
            <a:pPr algn="ctr">
              <a:buNone/>
            </a:pPr>
            <a:r>
              <a:rPr lang="ru-RU" sz="3200" dirty="0"/>
              <a:t> Система управления генерирует и передает управляющее воздействие объектам управления и воспринимает происходящие изменения в управляемых объектах.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4841"/>
            <a:ext cx="10960443" cy="6773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/>
              <a:t> </a:t>
            </a:r>
          </a:p>
          <a:p>
            <a:pPr algn="ctr">
              <a:buNone/>
            </a:pPr>
            <a:r>
              <a:rPr lang="ru-RU" sz="3600" dirty="0"/>
              <a:t>Общая модель системы управления организацией включает два основных элемента  </a:t>
            </a:r>
            <a:r>
              <a:rPr lang="ru-RU" sz="3600" i="1" dirty="0">
                <a:solidFill>
                  <a:srgbClr val="FF0000"/>
                </a:solidFill>
              </a:rPr>
              <a:t>субъект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/>
              <a:t>и </a:t>
            </a:r>
            <a:r>
              <a:rPr lang="ru-RU" sz="3600" i="1" dirty="0">
                <a:solidFill>
                  <a:srgbClr val="FF0000"/>
                </a:solidFill>
              </a:rPr>
              <a:t>объект</a:t>
            </a:r>
            <a:r>
              <a:rPr lang="ru-RU" sz="3600" dirty="0"/>
              <a:t> управления, связанные между собой </a:t>
            </a:r>
            <a:r>
              <a:rPr lang="ru-RU" sz="3600" i="1" dirty="0">
                <a:solidFill>
                  <a:srgbClr val="FF0000"/>
                </a:solidFill>
              </a:rPr>
              <a:t>каналами прямой и обратной связи</a:t>
            </a:r>
            <a:r>
              <a:rPr lang="ru-RU" sz="3600" dirty="0"/>
              <a:t>, по которым с помощью </a:t>
            </a:r>
            <a:r>
              <a:rPr lang="ru-RU" sz="3600" i="1" dirty="0">
                <a:solidFill>
                  <a:srgbClr val="FF0000"/>
                </a:solidFill>
              </a:rPr>
              <a:t>сил и средств управления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/>
              <a:t>осуществляется управленческое воздействие, в том числе воспринимается воздействие </a:t>
            </a:r>
            <a:r>
              <a:rPr lang="ru-RU" sz="3600" dirty="0">
                <a:solidFill>
                  <a:srgbClr val="FF0000"/>
                </a:solidFill>
              </a:rPr>
              <a:t>внешней и внутренней </a:t>
            </a:r>
            <a:r>
              <a:rPr lang="ru-RU" sz="3600" i="1" dirty="0">
                <a:solidFill>
                  <a:srgbClr val="FF0000"/>
                </a:solidFill>
              </a:rPr>
              <a:t>среды</a:t>
            </a:r>
            <a:r>
              <a:rPr lang="ru-RU" sz="3600" dirty="0"/>
              <a:t>, обеспечивая тем самым функционирование (работоспособность) этой системы.</a:t>
            </a:r>
            <a:r>
              <a:rPr lang="ru-RU" sz="3200" dirty="0"/>
              <a:t> 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5989" y="284205"/>
            <a:ext cx="10873946" cy="85261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</a:rPr>
              <a:t>Структура системы управления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1322174"/>
            <a:ext cx="11281719" cy="55358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>
                <a:solidFill>
                  <a:srgbClr val="FF0000"/>
                </a:solidFill>
              </a:rPr>
              <a:t>1. Субъект управления – управляющий элемент (звено) системы управления, который генерирует процесс ее функционирования и оказывает управляющее воздействие на другие элементы данной системы. </a:t>
            </a:r>
          </a:p>
          <a:p>
            <a:pPr algn="ctr">
              <a:buNone/>
            </a:pPr>
            <a:r>
              <a:rPr lang="ru-RU" sz="2800" dirty="0"/>
              <a:t>Роль субъекта в социальном управлении исполняют определенное лицо или группа лиц (органы управления, их подразделения), которые в силу данных им полномочий или имеющихся договоренностей могут и должны оказывать управляющее воздействие на другие элементы данной системы. И от того, кто и как управляет, в значительной мере зависит эффективность деятельности организации. </a:t>
            </a:r>
            <a:br>
              <a:rPr lang="ru-RU" sz="2800" dirty="0"/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3060" y="1755291"/>
            <a:ext cx="1022114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spc="-50" dirty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4400" spc="-50" dirty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4800" b="1" spc="-50" dirty="0">
                <a:solidFill>
                  <a:srgbClr val="2905A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6000" b="1" spc="-50" dirty="0">
                <a:latin typeface="Times New Roman" pitchFamily="18" charset="0"/>
                <a:ea typeface="+mj-ea"/>
                <a:cs typeface="Times New Roman" pitchFamily="18" charset="0"/>
              </a:rPr>
              <a:t>Сущность и виды социального управления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" y="0"/>
            <a:ext cx="11281718" cy="6858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>
                <a:solidFill>
                  <a:srgbClr val="00B050"/>
                </a:solidFill>
              </a:rPr>
              <a:t>Виды управленческой деятельности в зависимости от положения субъекта в системе управления: </a:t>
            </a:r>
          </a:p>
          <a:p>
            <a:pPr marL="514350" indent="-514350" algn="ctr">
              <a:buNone/>
            </a:pPr>
            <a:r>
              <a:rPr lang="ru-RU" sz="2800" dirty="0"/>
              <a:t>1. </a:t>
            </a:r>
            <a:r>
              <a:rPr lang="ru-RU" sz="2800" b="1" dirty="0">
                <a:solidFill>
                  <a:srgbClr val="FF0000"/>
                </a:solidFill>
              </a:rPr>
              <a:t>«</a:t>
            </a:r>
            <a:r>
              <a:rPr lang="ru-RU" sz="2800" b="1" i="1" dirty="0">
                <a:solidFill>
                  <a:srgbClr val="FF0000"/>
                </a:solidFill>
              </a:rPr>
              <a:t>Управление в индивидуальной деятельности</a:t>
            </a:r>
            <a:r>
              <a:rPr lang="ru-RU" sz="2800" i="1" dirty="0"/>
              <a:t>», </a:t>
            </a:r>
            <a:r>
              <a:rPr lang="ru-RU" sz="2800" dirty="0"/>
              <a:t>это компонент производственной деятельности (планирование рабочих операций, контроль исправности используемых приборов и инструментов и т.п.). Такое управление осуществляется самим субъектом производственной деятельности непосредственно в ходе решения стоящих перед ним задач. </a:t>
            </a:r>
          </a:p>
          <a:p>
            <a:pPr marL="514350" indent="-514350" algn="ctr">
              <a:buNone/>
            </a:pPr>
            <a:r>
              <a:rPr lang="ru-RU" sz="2800" dirty="0"/>
              <a:t>2. </a:t>
            </a:r>
            <a:r>
              <a:rPr lang="ru-RU" sz="2800" b="1" dirty="0">
                <a:solidFill>
                  <a:srgbClr val="00B0F0"/>
                </a:solidFill>
              </a:rPr>
              <a:t>У</a:t>
            </a:r>
            <a:r>
              <a:rPr lang="ru-RU" sz="2800" b="1" i="1" dirty="0">
                <a:solidFill>
                  <a:srgbClr val="00B0F0"/>
                </a:solidFill>
              </a:rPr>
              <a:t>правление как самостоятельный вид</a:t>
            </a:r>
            <a:r>
              <a:rPr lang="ru-RU" sz="2800" b="1" dirty="0">
                <a:solidFill>
                  <a:srgbClr val="00B0F0"/>
                </a:solidFill>
              </a:rPr>
              <a:t> </a:t>
            </a:r>
            <a:r>
              <a:rPr lang="ru-RU" sz="2800" b="1" i="1" dirty="0">
                <a:solidFill>
                  <a:srgbClr val="00B0F0"/>
                </a:solidFill>
              </a:rPr>
              <a:t>служебной деятельности</a:t>
            </a:r>
            <a:r>
              <a:rPr lang="ru-RU" sz="2800" b="1" dirty="0">
                <a:solidFill>
                  <a:srgbClr val="00B0F0"/>
                </a:solidFill>
              </a:rPr>
              <a:t>, </a:t>
            </a:r>
            <a:r>
              <a:rPr lang="ru-RU" sz="2800" dirty="0"/>
              <a:t>имеет целью создание необходимых условий для совместной работы коллектива по решению общих задач . Данный вид управления также называется «</a:t>
            </a:r>
            <a:r>
              <a:rPr lang="ru-RU" sz="2800" i="1" dirty="0"/>
              <a:t>управлением коллективом»</a:t>
            </a:r>
            <a:r>
              <a:rPr lang="ru-RU" sz="2800" dirty="0"/>
              <a:t> или </a:t>
            </a:r>
            <a:r>
              <a:rPr lang="ru-RU" sz="2800" i="1" dirty="0"/>
              <a:t> </a:t>
            </a:r>
            <a:r>
              <a:rPr lang="ru-RU" sz="2800" i="1" dirty="0">
                <a:sym typeface="Symbol"/>
              </a:rPr>
              <a:t></a:t>
            </a:r>
            <a:r>
              <a:rPr lang="ru-RU" sz="2800" i="1" dirty="0"/>
              <a:t> «управлением коллективной деятельностью».</a:t>
            </a:r>
            <a:r>
              <a:rPr lang="ru-RU" sz="2800" dirty="0"/>
              <a:t> Субъект такого управления может быть </a:t>
            </a:r>
            <a:r>
              <a:rPr lang="ru-RU" sz="2800" i="1" dirty="0"/>
              <a:t>кооперативным (коллегия, совет, подразделение аппарата управления) и индивидуальным (руководитель или сотрудник органа управления). </a:t>
            </a:r>
          </a:p>
          <a:p>
            <a:pPr>
              <a:buNone/>
            </a:pP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5989" y="284205"/>
            <a:ext cx="10873946" cy="85261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Структура системы управления: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1322174"/>
            <a:ext cx="11281719" cy="55358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i="1" dirty="0">
                <a:solidFill>
                  <a:srgbClr val="0070C0"/>
                </a:solidFill>
              </a:rPr>
              <a:t>2. Объект – управляемый элемент (звено) данной системы, воспринимающий управляющее воздействие субъекта управления и, в свою очередь, оказывающий на него воздействие соответствующей реакцией. </a:t>
            </a:r>
          </a:p>
          <a:p>
            <a:pPr algn="ctr">
              <a:buNone/>
            </a:pPr>
            <a:r>
              <a:rPr lang="ru-RU" sz="2800" dirty="0"/>
              <a:t>Объектом в системе социального управления является не общество как таковое в целом, не отдельные слои, группы, коллективы, индивидуумы, а их деятельность, ибо управлять можно только тем, что действует, изменяется, развивается.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5989" y="197708"/>
            <a:ext cx="10873946" cy="77847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Требования к объектам управления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961534"/>
            <a:ext cx="11281719" cy="5896466"/>
          </a:xfrm>
        </p:spPr>
        <p:txBody>
          <a:bodyPr>
            <a:normAutofit/>
          </a:bodyPr>
          <a:lstStyle/>
          <a:p>
            <a:endParaRPr lang="ru-RU" sz="2800" dirty="0"/>
          </a:p>
          <a:p>
            <a:pPr algn="ctr"/>
            <a:r>
              <a:rPr lang="ru-RU" sz="2800" dirty="0"/>
              <a:t>1</a:t>
            </a:r>
            <a:r>
              <a:rPr lang="ru-RU" sz="3200" dirty="0"/>
              <a:t>. Включенность органов, подразделений, сотрудников в штатную структуру данной системы управления. </a:t>
            </a:r>
          </a:p>
          <a:p>
            <a:pPr algn="ctr"/>
            <a:r>
              <a:rPr lang="ru-RU" sz="3200" dirty="0"/>
              <a:t>2.Относительная самостоятельность в решении служебных или производственных задач. </a:t>
            </a:r>
          </a:p>
          <a:p>
            <a:pPr algn="ctr"/>
            <a:r>
              <a:rPr lang="ru-RU" sz="3200" dirty="0"/>
              <a:t>3.Наличие постоянно действующих каналов прямой и обратной связи с субъектом управления. </a:t>
            </a:r>
          </a:p>
          <a:p>
            <a:pPr algn="ctr"/>
            <a:r>
              <a:rPr lang="ru-RU" sz="3200" dirty="0"/>
              <a:t>4.Обязательность восприятия управляющего воздействия субъекта управления и адекватного реагирования на него.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0"/>
            <a:ext cx="11281719" cy="6858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B050"/>
                </a:solidFill>
              </a:rPr>
              <a:t>Основное правило распределения объектов управления – у каждого субъекта управления должен быть свой и только его объект (объекты) управления. Соответственно, у каждого объекта должен быть только один субъект управления, который единственно и может оказывать на него управляющее воздействие ("Принцип единоначалия </a:t>
            </a:r>
            <a:r>
              <a:rPr lang="ru-RU" sz="2800" b="1" dirty="0" err="1">
                <a:solidFill>
                  <a:srgbClr val="00B050"/>
                </a:solidFill>
              </a:rPr>
              <a:t>Файоля</a:t>
            </a:r>
            <a:r>
              <a:rPr lang="ru-RU" sz="2800" b="1" dirty="0">
                <a:solidFill>
                  <a:srgbClr val="00B050"/>
                </a:solidFill>
              </a:rPr>
              <a:t>"). </a:t>
            </a:r>
          </a:p>
          <a:p>
            <a:pPr algn="ctr">
              <a:buNone/>
            </a:pPr>
            <a:r>
              <a:rPr lang="ru-RU" sz="2800" dirty="0"/>
              <a:t>Нарушение этого правила при распределении объектов управления по горизонтали, по звеньям одного уровня управленческой системы, приводит к </a:t>
            </a:r>
            <a:r>
              <a:rPr lang="ru-RU" sz="2800" b="1" i="1" dirty="0"/>
              <a:t>параллелизму,</a:t>
            </a:r>
            <a:r>
              <a:rPr lang="ru-RU" sz="2800" dirty="0"/>
              <a:t> то есть к одновременному выполнению одинаковых работ или функций по отношению к одним и тем же объектам, звеньям одного уровня управления. </a:t>
            </a:r>
            <a:br>
              <a:rPr lang="ru-RU" sz="2800" dirty="0"/>
            </a:br>
            <a:r>
              <a:rPr lang="ru-RU" sz="2800" dirty="0"/>
              <a:t>Нарушение "Принципа </a:t>
            </a:r>
            <a:r>
              <a:rPr lang="ru-RU" sz="2800" dirty="0" err="1"/>
              <a:t>Файоля</a:t>
            </a:r>
            <a:r>
              <a:rPr lang="ru-RU" sz="2800" dirty="0"/>
              <a:t>" при распределении объектов управления по вертикали, ведет к</a:t>
            </a:r>
            <a:r>
              <a:rPr lang="ru-RU" sz="2800" b="1" i="1" dirty="0"/>
              <a:t> дублированию</a:t>
            </a:r>
            <a:r>
              <a:rPr lang="ru-RU" sz="2800" dirty="0"/>
              <a:t>, то есть к одновременному выполнению одинаковых работ или функций по отношению к одним и тем же объектам управления разными уровнями управления независимо друг от друга.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0"/>
            <a:ext cx="11380574" cy="6858000"/>
          </a:xfrm>
        </p:spPr>
        <p:txBody>
          <a:bodyPr>
            <a:noAutofit/>
          </a:bodyPr>
          <a:lstStyle/>
          <a:p>
            <a:pPr algn="ctr"/>
            <a:r>
              <a:rPr lang="ru-RU" sz="2700" dirty="0"/>
              <a:t>Устранение паразитарных проявлений параллелизма и дублирования – один из путей совершенствования управленческой деятельности, которое включает: </a:t>
            </a:r>
            <a:br>
              <a:rPr lang="ru-RU" sz="2700" dirty="0"/>
            </a:br>
            <a:r>
              <a:rPr lang="ru-RU" sz="2700" dirty="0">
                <a:solidFill>
                  <a:srgbClr val="FF0000"/>
                </a:solidFill>
              </a:rPr>
              <a:t>1. точное определение объектов управления и распределения их между субъектами управления;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>
                <a:solidFill>
                  <a:srgbClr val="0070C0"/>
                </a:solidFill>
              </a:rPr>
              <a:t>2. четкое определение функциональных обязанностей, прав и ответственности не только субъекта по отношению к объекту управления, но и объекта по отношению к субъекту;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>
                <a:solidFill>
                  <a:srgbClr val="00B050"/>
                </a:solidFill>
              </a:rPr>
              <a:t>3. использование института главного субъекта управления с определением его статуса, прав по отношению к соответствующим объектам и другим субъектам управления (принцип </a:t>
            </a:r>
            <a:r>
              <a:rPr lang="ru-RU" sz="2700" dirty="0" err="1">
                <a:solidFill>
                  <a:srgbClr val="00B050"/>
                </a:solidFill>
              </a:rPr>
              <a:t>Саймона</a:t>
            </a:r>
            <a:r>
              <a:rPr lang="ru-RU" sz="2700" dirty="0">
                <a:solidFill>
                  <a:srgbClr val="00B050"/>
                </a:solidFill>
              </a:rPr>
              <a:t> : "Индивид может получать приказы от нескольких начальников, но в случае конфликта есть только один начальник, которому он, как предполагается, должен повиноваться);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>
                <a:solidFill>
                  <a:srgbClr val="7030A0"/>
                </a:solidFill>
              </a:rPr>
              <a:t>4. применение упразднения или исключения из числа субъектов управления тех звеньев управленческой системы, которые лишь дублируют другие, не принося никакой пользы. </a:t>
            </a:r>
            <a:br>
              <a:rPr lang="ru-RU" sz="2700" dirty="0">
                <a:solidFill>
                  <a:srgbClr val="7030A0"/>
                </a:solidFill>
              </a:rPr>
            </a:br>
            <a:r>
              <a:rPr lang="ru-RU" sz="2700" dirty="0"/>
              <a:t> </a:t>
            </a:r>
            <a:br>
              <a:rPr lang="ru-RU" sz="2700" dirty="0"/>
            </a:br>
            <a:r>
              <a:rPr lang="ru-RU" sz="2600" dirty="0"/>
              <a:t/>
            </a:r>
            <a:br>
              <a:rPr lang="ru-RU" sz="2600" dirty="0"/>
            </a:br>
            <a:endParaRPr lang="ru-RU" sz="26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Модели социального управления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1200" y="1268414"/>
            <a:ext cx="8229600" cy="49688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dirty="0" smtClean="0"/>
              <a:t>Способность к взаимным переходам от объекта управления к субъекту и наоборот реализуется через </a:t>
            </a:r>
            <a:r>
              <a:rPr lang="ru-RU" dirty="0" smtClean="0">
                <a:solidFill>
                  <a:srgbClr val="FF0000"/>
                </a:solidFill>
              </a:rPr>
              <a:t>три модели социального управления</a:t>
            </a:r>
            <a:r>
              <a:rPr lang="ru-RU" dirty="0" smtClean="0"/>
              <a:t>:</a:t>
            </a:r>
          </a:p>
          <a:p>
            <a:pPr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dirty="0" smtClean="0"/>
              <a:t>Субординационная (начальник – подчиненный)</a:t>
            </a:r>
          </a:p>
          <a:p>
            <a:pPr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dirty="0" smtClean="0"/>
              <a:t>Реординационная модель (подчиненный-начальник)</a:t>
            </a:r>
          </a:p>
          <a:p>
            <a:pPr>
              <a:spcBef>
                <a:spcPts val="0"/>
              </a:spcBef>
              <a:buFont typeface="Arial" charset="0"/>
              <a:buChar char="•"/>
              <a:defRPr/>
            </a:pPr>
            <a:r>
              <a:rPr lang="ru-RU" dirty="0" smtClean="0"/>
              <a:t>Координационная модель (коллега-коллега)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88485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/>
              <a:t>Виды социального управления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endParaRPr lang="ru-RU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ru-RU" i="1" dirty="0"/>
              <a:t>Классификация социального управления на </a:t>
            </a:r>
            <a:r>
              <a:rPr lang="ru-RU" i="1" dirty="0">
                <a:solidFill>
                  <a:srgbClr val="FF0000"/>
                </a:solidFill>
              </a:rPr>
              <a:t>основе выделения доминирующих средств управления</a:t>
            </a:r>
            <a:r>
              <a:rPr lang="ru-RU" i="1" dirty="0"/>
              <a:t>:</a:t>
            </a:r>
            <a:endParaRPr lang="ru-RU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ru-RU" dirty="0"/>
              <a:t>Командно – административное управление;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ru-RU" dirty="0"/>
              <a:t>Экономическое управление;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ru-RU" dirty="0"/>
              <a:t>Технократическое управление (привлечение техники и технологий).</a:t>
            </a:r>
          </a:p>
          <a:p>
            <a:pPr eaLnBrk="1" hangingPunct="1">
              <a:buFont typeface="Arial" charset="0"/>
              <a:buChar char="•"/>
              <a:defRPr/>
            </a:pPr>
            <a:endParaRPr lang="ru-RU" dirty="0"/>
          </a:p>
          <a:p>
            <a:pPr eaLnBrk="1" hangingPunct="1">
              <a:buFontTx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031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i="1" dirty="0" smtClean="0"/>
              <a:t>По степени формализации в управлении</a:t>
            </a:r>
            <a:endParaRPr lang="ru-RU" dirty="0"/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r>
              <a:rPr lang="ru-RU" smtClean="0"/>
              <a:t>Регламентированное, не гибкое;</a:t>
            </a:r>
          </a:p>
          <a:p>
            <a:pPr eaLnBrk="1" hangingPunct="1"/>
            <a:r>
              <a:rPr lang="ru-RU" smtClean="0"/>
              <a:t>Нормативное;</a:t>
            </a:r>
          </a:p>
          <a:p>
            <a:pPr eaLnBrk="1" hangingPunct="1"/>
            <a:r>
              <a:rPr lang="ru-RU" smtClean="0"/>
              <a:t>Социально – регулируемое управление;</a:t>
            </a:r>
          </a:p>
          <a:p>
            <a:pPr eaLnBrk="1" hangingPunct="1"/>
            <a:r>
              <a:rPr lang="ru-RU" smtClean="0"/>
              <a:t>Распорядительное управление.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0891056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i="1" dirty="0" smtClean="0"/>
              <a:t>По критерию распределения полномочий</a:t>
            </a:r>
            <a:endParaRPr lang="ru-RU" dirty="0"/>
          </a:p>
        </p:txBody>
      </p:sp>
      <p:sp>
        <p:nvSpPr>
          <p:cNvPr id="430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r>
              <a:rPr lang="ru-RU" smtClean="0"/>
              <a:t>Высокоцентрализованное управление;</a:t>
            </a:r>
          </a:p>
          <a:p>
            <a:pPr eaLnBrk="1" hangingPunct="1"/>
            <a:r>
              <a:rPr lang="ru-RU" smtClean="0"/>
              <a:t>Децентрализованное управление;</a:t>
            </a:r>
          </a:p>
          <a:p>
            <a:pPr eaLnBrk="1" hangingPunct="1"/>
            <a:r>
              <a:rPr lang="ru-RU" smtClean="0"/>
              <a:t>Управление на основе гибкого распределения полномочий.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585866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i="1" smtClean="0"/>
              <a:t>По объектам управления</a:t>
            </a:r>
            <a:endParaRPr lang="ru-RU" smtClean="0"/>
          </a:p>
        </p:txBody>
      </p:sp>
      <p:sp>
        <p:nvSpPr>
          <p:cNvPr id="440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r>
              <a:rPr lang="ru-RU" smtClean="0"/>
              <a:t>- Управление институциональными объектами (люди, группы, организации);</a:t>
            </a:r>
          </a:p>
          <a:p>
            <a:pPr eaLnBrk="1" hangingPunct="1"/>
            <a:r>
              <a:rPr lang="ru-RU" smtClean="0"/>
              <a:t>- Управление социальными отношениями;</a:t>
            </a:r>
          </a:p>
          <a:p>
            <a:pPr eaLnBrk="1" hangingPunct="1"/>
            <a:r>
              <a:rPr lang="ru-RU" smtClean="0"/>
              <a:t>- Управление социальными процессами.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190983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244" y="219237"/>
            <a:ext cx="11035602" cy="6104237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ctr"/>
            <a:r>
              <a:rPr lang="ru-RU" sz="4000" b="1" i="1" dirty="0"/>
              <a:t>Управление - воздействие на кого-либо (что-либо) в целях изменения (сохранения) его состояния, поведения или действия. </a:t>
            </a:r>
          </a:p>
          <a:p>
            <a:pPr algn="ctr">
              <a:buNone/>
            </a:pPr>
            <a:r>
              <a:rPr lang="ru-RU" sz="4000" dirty="0"/>
              <a:t>Суть всякого управления сводится к </a:t>
            </a:r>
            <a:r>
              <a:rPr lang="ru-RU" sz="4000" b="1" i="1" dirty="0"/>
              <a:t>управляющему воздействию</a:t>
            </a:r>
            <a:r>
              <a:rPr lang="ru-RU" sz="4000" dirty="0"/>
              <a:t>,</a:t>
            </a:r>
            <a:r>
              <a:rPr lang="ru-RU" sz="4000" i="1" dirty="0"/>
              <a:t> </a:t>
            </a:r>
            <a:r>
              <a:rPr lang="ru-RU" sz="4000" dirty="0"/>
              <a:t>если нет управляющего воздействия руководителя и результатов такого воздействия, то нет и управления.</a:t>
            </a:r>
            <a:endParaRPr lang="ru-RU" sz="4000" b="1" i="1" dirty="0"/>
          </a:p>
          <a:p>
            <a:pPr>
              <a:buNone/>
            </a:pPr>
            <a:endParaRPr lang="ru-RU" sz="2800" b="1" i="1" dirty="0"/>
          </a:p>
          <a:p>
            <a:endParaRPr lang="ru-RU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i="1" smtClean="0"/>
              <a:t>По стилям управления</a:t>
            </a:r>
            <a:endParaRPr lang="ru-RU" smtClean="0"/>
          </a:p>
        </p:txBody>
      </p:sp>
      <p:sp>
        <p:nvSpPr>
          <p:cNvPr id="450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- Авторитарное управление;</a:t>
            </a:r>
          </a:p>
          <a:p>
            <a:pPr eaLnBrk="1" hangingPunct="1"/>
            <a:r>
              <a:rPr lang="ru-RU" smtClean="0"/>
              <a:t>- Демократическое управление;</a:t>
            </a:r>
          </a:p>
          <a:p>
            <a:pPr eaLnBrk="1" hangingPunct="1"/>
            <a:r>
              <a:rPr lang="ru-RU" smtClean="0"/>
              <a:t>- Либеральное управление;</a:t>
            </a:r>
          </a:p>
          <a:p>
            <a:pPr eaLnBrk="1" hangingPunct="1"/>
            <a:r>
              <a:rPr lang="ru-RU" smtClean="0"/>
              <a:t>- Бюрократическое управление;</a:t>
            </a:r>
          </a:p>
          <a:p>
            <a:pPr eaLnBrk="1" hangingPunct="1"/>
            <a:r>
              <a:rPr lang="ru-RU" smtClean="0"/>
              <a:t>- Адаптивное управление;</a:t>
            </a:r>
          </a:p>
          <a:p>
            <a:pPr eaLnBrk="1" hangingPunct="1"/>
            <a:r>
              <a:rPr lang="ru-RU" smtClean="0"/>
              <a:t>- Партисипативное управление и т.д.</a:t>
            </a:r>
          </a:p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982894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i="1" smtClean="0"/>
              <a:t>По масштабам для системы</a:t>
            </a:r>
            <a:endParaRPr lang="ru-RU" smtClean="0"/>
          </a:p>
        </p:txBody>
      </p:sp>
      <p:sp>
        <p:nvSpPr>
          <p:cNvPr id="460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r>
              <a:rPr lang="ru-RU" smtClean="0"/>
              <a:t>- Стратегическое управление;</a:t>
            </a:r>
          </a:p>
          <a:p>
            <a:pPr eaLnBrk="1" hangingPunct="1"/>
            <a:r>
              <a:rPr lang="ru-RU" smtClean="0"/>
              <a:t>- Оперативное управление;</a:t>
            </a:r>
          </a:p>
          <a:p>
            <a:pPr eaLnBrk="1" hangingPunct="1"/>
            <a:r>
              <a:rPr lang="ru-RU" smtClean="0"/>
              <a:t>- Тактическое управление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316896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i="1" dirty="0"/>
              <a:t>По соотношению затрат и результатов</a:t>
            </a:r>
            <a:endParaRPr lang="ru-RU" dirty="0"/>
          </a:p>
        </p:txBody>
      </p:sp>
      <p:sp>
        <p:nvSpPr>
          <p:cNvPr id="471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r>
              <a:rPr lang="ru-RU" smtClean="0"/>
              <a:t>- Эффективное управление;</a:t>
            </a:r>
          </a:p>
          <a:p>
            <a:pPr eaLnBrk="1" hangingPunct="1"/>
            <a:r>
              <a:rPr lang="ru-RU" smtClean="0"/>
              <a:t>- Неэффективное управление.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2775370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000" i="1" dirty="0"/>
              <a:t>На основе исторических этапов развития социального управления</a:t>
            </a:r>
            <a:endParaRPr lang="ru-RU" dirty="0"/>
          </a:p>
        </p:txBody>
      </p:sp>
      <p:sp>
        <p:nvSpPr>
          <p:cNvPr id="4813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r>
              <a:rPr lang="ru-RU" smtClean="0"/>
              <a:t>- Консервативно-клановое управление;</a:t>
            </a:r>
          </a:p>
          <a:p>
            <a:pPr eaLnBrk="1" hangingPunct="1"/>
            <a:r>
              <a:rPr lang="ru-RU" smtClean="0"/>
              <a:t>- Административно-формализованный тип управления</a:t>
            </a:r>
          </a:p>
          <a:p>
            <a:pPr eaLnBrk="1" hangingPunct="1"/>
            <a:r>
              <a:rPr lang="ru-RU" smtClean="0"/>
              <a:t>- Партнерский тип управления (менеджмент).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851093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i="1" smtClean="0"/>
              <a:t>По степени научности</a:t>
            </a:r>
            <a:endParaRPr lang="ru-RU" smtClean="0"/>
          </a:p>
        </p:txBody>
      </p:sp>
      <p:sp>
        <p:nvSpPr>
          <p:cNvPr id="4915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r>
              <a:rPr lang="ru-RU" smtClean="0"/>
              <a:t>Эмпирическое управление;</a:t>
            </a:r>
          </a:p>
          <a:p>
            <a:pPr eaLnBrk="1" hangingPunct="1"/>
            <a:r>
              <a:rPr lang="ru-RU" smtClean="0"/>
              <a:t>Прагматично-рациональное управление;</a:t>
            </a:r>
          </a:p>
          <a:p>
            <a:pPr eaLnBrk="1" hangingPunct="1"/>
            <a:r>
              <a:rPr lang="ru-RU" smtClean="0"/>
              <a:t>Научное управление.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4340603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7887" y="764704"/>
            <a:ext cx="10654596" cy="4225932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 Цели и задачи управленческой деятельности </a:t>
            </a:r>
            <a:r>
              <a:rPr lang="ru-RU" sz="5400" dirty="0">
                <a:solidFill>
                  <a:srgbClr val="00B050"/>
                </a:solidFill>
              </a:rPr>
              <a:t/>
            </a:r>
            <a:br>
              <a:rPr lang="ru-RU" sz="5400" dirty="0">
                <a:solidFill>
                  <a:srgbClr val="00B050"/>
                </a:solidFill>
              </a:rPr>
            </a:br>
            <a:endParaRPr lang="ru-RU" sz="5400" dirty="0">
              <a:solidFill>
                <a:srgbClr val="00B05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25C68B6-61C2-468F-89AB-4B9F7531AA68}" type="slidenum">
              <a:rPr lang="ru-RU" smtClean="0"/>
              <a:pPr/>
              <a:t>35</a:t>
            </a:fld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11195222" cy="6647935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000" b="1" dirty="0">
                <a:solidFill>
                  <a:srgbClr val="00B050"/>
                </a:solidFill>
              </a:rPr>
              <a:t>Самым важным отличительным признаком любой деятельности</a:t>
            </a:r>
            <a:r>
              <a:rPr lang="ru-RU" sz="3000" b="1" i="1" dirty="0">
                <a:solidFill>
                  <a:srgbClr val="00B050"/>
                </a:solidFill>
              </a:rPr>
              <a:t> </a:t>
            </a:r>
            <a:r>
              <a:rPr lang="ru-RU" sz="3000" b="1" dirty="0">
                <a:solidFill>
                  <a:srgbClr val="00B050"/>
                </a:solidFill>
              </a:rPr>
              <a:t>является ее цель.</a:t>
            </a:r>
          </a:p>
          <a:p>
            <a:pPr algn="ctr"/>
            <a:r>
              <a:rPr lang="ru-RU" sz="3200" b="1" i="1" dirty="0">
                <a:solidFill>
                  <a:srgbClr val="FF0000"/>
                </a:solidFill>
              </a:rPr>
              <a:t>Цель– это идеальное (мысленное) представление о необходимых или желательных результатах деятельности, которая как закон пронизывает ее, направляет и регулирует действия субъекта этой деятельности, определяет формы и методы достижения поставленной цели. </a:t>
            </a:r>
          </a:p>
          <a:p>
            <a:pPr algn="ctr"/>
            <a:r>
              <a:rPr lang="ru-RU" sz="3200" dirty="0"/>
              <a:t>Осознание и постановка цели управленческой деятельности – </a:t>
            </a:r>
            <a:r>
              <a:rPr lang="ru-RU" sz="3200" b="1" i="1" dirty="0" err="1">
                <a:solidFill>
                  <a:srgbClr val="7030A0"/>
                </a:solidFill>
              </a:rPr>
              <a:t>целеполагание</a:t>
            </a:r>
            <a:r>
              <a:rPr lang="ru-RU" sz="3200" dirty="0"/>
              <a:t> является первейшей обязанностью и важнейшей функцией каждого руководителя. </a:t>
            </a:r>
          </a:p>
          <a:p>
            <a:pPr algn="ctr"/>
            <a:r>
              <a:rPr lang="ru-RU" sz="3200" dirty="0"/>
              <a:t> В управленческой деятельности цель обеспечивает концентрацию сил сотрудников и самого руководителя на том, что должно быть достигнуто в данное время и в данном месте, на том или ином участке.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708" y="197708"/>
            <a:ext cx="10997514" cy="6450227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Цель управленческой деятельности отнюдь не совпадает с целью самой производственной деятельности.</a:t>
            </a:r>
            <a:endParaRPr lang="ru-RU" sz="3200" b="1" i="1" dirty="0">
              <a:solidFill>
                <a:srgbClr val="00B050"/>
              </a:solidFill>
            </a:endParaRPr>
          </a:p>
          <a:p>
            <a:pPr algn="ctr"/>
            <a:r>
              <a:rPr lang="ru-RU" sz="3200" b="1" i="1" dirty="0"/>
              <a:t>Цель производственной деятельности– производство определенного количества и качества продуктов, товаров или услуг. </a:t>
            </a:r>
          </a:p>
          <a:p>
            <a:pPr algn="ctr"/>
            <a:r>
              <a:rPr lang="ru-RU" sz="3200" b="1" i="1" dirty="0">
                <a:solidFill>
                  <a:srgbClr val="00B0F0"/>
                </a:solidFill>
              </a:rPr>
              <a:t>Цель управленческой деятельности – создание необходимых условий для достижения цели производственной деятельности с минимальными затратами ресурсов и максимальной эффективностью.</a:t>
            </a:r>
          </a:p>
          <a:p>
            <a:pPr algn="ctr"/>
            <a:r>
              <a:rPr lang="ru-RU" sz="3200" dirty="0"/>
              <a:t>Согласно выработанному наукой управления</a:t>
            </a:r>
            <a:r>
              <a:rPr lang="ru-RU" sz="3200" i="1" dirty="0"/>
              <a:t> "Закону соответствия целей"</a:t>
            </a:r>
            <a:r>
              <a:rPr lang="ru-RU" sz="3200" dirty="0"/>
              <a:t> цель производственной деятельности первична, а цель управления этой деятельностью – вторична, определяется ею.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983" y="95669"/>
            <a:ext cx="10633236" cy="838706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Цели социального управления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351" y="1260390"/>
            <a:ext cx="11022227" cy="559761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3700" dirty="0"/>
              <a:t>При организации социального управления различают</a:t>
            </a:r>
          </a:p>
          <a:p>
            <a:pPr algn="ctr"/>
            <a:r>
              <a:rPr lang="ru-RU" sz="3700" b="1" i="1" dirty="0">
                <a:solidFill>
                  <a:srgbClr val="0070C0"/>
                </a:solidFill>
              </a:rPr>
              <a:t>Цели-ориентации, </a:t>
            </a:r>
            <a:r>
              <a:rPr lang="ru-RU" sz="3700" b="1" i="1" dirty="0"/>
              <a:t>устанавливаемые в соответствующей сфере деятельности государственными нормативными актами, распоряжениями ведомства, органов вышестоящей системы управления;</a:t>
            </a:r>
          </a:p>
          <a:p>
            <a:pPr algn="ctr"/>
            <a:r>
              <a:rPr lang="ru-RU" sz="3700" b="1" i="1" dirty="0"/>
              <a:t> </a:t>
            </a:r>
            <a:r>
              <a:rPr lang="ru-RU" sz="3700" b="1" i="1" dirty="0">
                <a:solidFill>
                  <a:srgbClr val="00B050"/>
                </a:solidFill>
              </a:rPr>
              <a:t>Цели-задания, </a:t>
            </a:r>
            <a:r>
              <a:rPr lang="ru-RU" sz="3700" b="1" i="1" dirty="0"/>
              <a:t>конкретизирующие цели-ориентации применительно к тому или иному участку (направлению) такой деятельности или формируемые самими органами (подразделениями) данной системы управления на основе анализа обстановки и прогнозирования тенденций ее развития. </a:t>
            </a:r>
          </a:p>
          <a:p>
            <a:pPr algn="ctr"/>
            <a:r>
              <a:rPr lang="ru-RU" sz="3700" dirty="0"/>
              <a:t>Нормальное соотношение этих двух видов целей достигается тогда, когда цели-ориентации обусловлены объективно и учитывают жизненно важные интересы объектов управления, а цели-задания полностью подчинены достижению первых, развивают и конкретизируют их с учетом специфики складывающейся обстановки на местах. </a:t>
            </a:r>
            <a:endParaRPr lang="ru-RU" sz="3700" b="1" i="1" dirty="0"/>
          </a:p>
          <a:p>
            <a:endParaRPr lang="ru-RU" sz="3700" dirty="0"/>
          </a:p>
          <a:p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03" y="284205"/>
            <a:ext cx="10633236" cy="838706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Цели социального управления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351" y="1260390"/>
            <a:ext cx="11022227" cy="559761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/>
              <a:t>Цели социального управления по своему значению : </a:t>
            </a:r>
          </a:p>
          <a:p>
            <a:pPr algn="ctr"/>
            <a:r>
              <a:rPr lang="ru-RU" sz="3600" dirty="0"/>
              <a:t>1)стратегические, </a:t>
            </a:r>
          </a:p>
          <a:p>
            <a:pPr algn="ctr"/>
            <a:r>
              <a:rPr lang="ru-RU" sz="3600" dirty="0"/>
              <a:t>2)тактические, </a:t>
            </a:r>
          </a:p>
          <a:p>
            <a:pPr algn="ctr"/>
            <a:r>
              <a:rPr lang="ru-RU" sz="3600" dirty="0"/>
              <a:t>3)текущие. </a:t>
            </a:r>
          </a:p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В связи с этим различают </a:t>
            </a:r>
            <a:r>
              <a:rPr lang="ru-RU" sz="3600" i="1" dirty="0">
                <a:solidFill>
                  <a:schemeClr val="accent6">
                    <a:lumMod val="50000"/>
                  </a:schemeClr>
                </a:solidFill>
              </a:rPr>
              <a:t>стратегическое, тактическое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 и </a:t>
            </a:r>
            <a:r>
              <a:rPr lang="ru-RU" sz="3600" i="1" dirty="0">
                <a:solidFill>
                  <a:schemeClr val="accent6">
                    <a:lumMod val="50000"/>
                  </a:schemeClr>
                </a:solidFill>
              </a:rPr>
              <a:t>текущее (оперативное)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управление, каждое из которых осуществляется на соответствующем уровне организационной структуры управления.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39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Управление в различных системах</a:t>
            </a:r>
          </a:p>
        </p:txBody>
      </p:sp>
      <p:sp>
        <p:nvSpPr>
          <p:cNvPr id="3277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2772" name="Picture 2" descr="C:\Program Files\Microsoft Office\MEDIA\CAGCAT10\j009007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689" y="2124076"/>
            <a:ext cx="2014537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3" descr="C:\Program Files\Microsoft Office\MEDIA\CAGCAT10\j0090386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763" y="2273300"/>
            <a:ext cx="2906712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4" descr="C:\Program Files\Microsoft Office\MEDIA\CAGCAT10\j0187423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9" y="2514600"/>
            <a:ext cx="176212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5" descr="C:\Program Files\Microsoft Office\MEDIA\CAGCAT10\j0199283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0" y="2601914"/>
            <a:ext cx="184150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6" descr="C:\Program Files\Microsoft Office\MEDIA\CAGCAT10\j0215086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739" y="2128839"/>
            <a:ext cx="20542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21233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954512" cy="56560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Стратегическое управление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56181"/>
            <a:ext cx="11274457" cy="630181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300" dirty="0"/>
              <a:t>Стратегическое управление подчинено достижению стратегических целей организации в целом. Оно предполагает определение генерального курса ее деятельности, который включает в себя: </a:t>
            </a:r>
          </a:p>
          <a:p>
            <a:pPr marL="0" indent="0" algn="ctr">
              <a:buNone/>
            </a:pPr>
            <a:r>
              <a:rPr lang="ru-RU" sz="2400" dirty="0"/>
              <a:t>• </a:t>
            </a:r>
            <a:r>
              <a:rPr lang="ru-RU" sz="2400" b="1" dirty="0">
                <a:solidFill>
                  <a:srgbClr val="00B050"/>
                </a:solidFill>
              </a:rPr>
              <a:t>концептуальный аспект </a:t>
            </a:r>
            <a:r>
              <a:rPr lang="ru-RU" sz="2400" dirty="0"/>
              <a:t>– формулирование генеральной цели деятельности организации на  длительный период и определение основных направлений ее достижения; </a:t>
            </a:r>
          </a:p>
          <a:p>
            <a:pPr marL="0" indent="0" algn="ctr">
              <a:buNone/>
            </a:pPr>
            <a:r>
              <a:rPr lang="ru-RU" sz="2400" dirty="0"/>
              <a:t>• </a:t>
            </a:r>
            <a:r>
              <a:rPr lang="ru-RU" sz="2400" b="1" dirty="0">
                <a:solidFill>
                  <a:srgbClr val="0070C0"/>
                </a:solidFill>
              </a:rPr>
              <a:t>технологический аспект </a:t>
            </a:r>
            <a:r>
              <a:rPr lang="ru-RU" sz="2400" dirty="0"/>
              <a:t>– определение основных методов решения задач, вытекающих из поставленной цели;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• ресурсный аспект </a:t>
            </a:r>
            <a:r>
              <a:rPr lang="ru-RU" sz="2400" dirty="0"/>
              <a:t>– определение средств для решения задач; </a:t>
            </a:r>
          </a:p>
          <a:p>
            <a:pPr marL="0" indent="0" algn="ctr">
              <a:buNone/>
            </a:pPr>
            <a:r>
              <a:rPr lang="ru-RU" sz="2400" dirty="0"/>
              <a:t>• </a:t>
            </a:r>
            <a:r>
              <a:rPr lang="ru-RU" sz="2400" b="1" dirty="0">
                <a:solidFill>
                  <a:srgbClr val="7030A0"/>
                </a:solidFill>
              </a:rPr>
              <a:t>временной аспект </a:t>
            </a:r>
            <a:r>
              <a:rPr lang="ru-RU" sz="2400" dirty="0"/>
              <a:t>– определение сроков и последовательности решения задач; </a:t>
            </a:r>
          </a:p>
          <a:p>
            <a:pPr marL="0" indent="0" algn="ctr">
              <a:buNone/>
            </a:pPr>
            <a:r>
              <a:rPr lang="ru-RU" sz="2400" dirty="0"/>
              <a:t>•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организационно-управленческий аспект </a:t>
            </a:r>
            <a:r>
              <a:rPr lang="ru-RU" sz="2400" dirty="0"/>
              <a:t>– определение организационной структуры системы управления и условий ее функционирования в соответствии с этим генеральным курсом. </a:t>
            </a:r>
          </a:p>
          <a:p>
            <a:pPr algn="ctr"/>
            <a:r>
              <a:rPr lang="ru-RU" sz="2600" dirty="0">
                <a:solidFill>
                  <a:srgbClr val="FF0000"/>
                </a:solidFill>
              </a:rPr>
              <a:t>Стратегическое управление  -  прерогатива руководства организации и осуществляется изданием ведомственных нормативных актов, контролем за их исполнением, созданием структуры и соответствующей инфраструктуры деятельности организации, а также разработкой мер, обеспечивающих мотивацию и заинтересованность ее сотрудников в реализации избранного курса.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557" y="148282"/>
            <a:ext cx="10484955" cy="6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Тактическое и оперативное управление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2423" y="939114"/>
            <a:ext cx="11070888" cy="5918886"/>
          </a:xfrm>
        </p:spPr>
        <p:txBody>
          <a:bodyPr/>
          <a:lstStyle/>
          <a:p>
            <a:endParaRPr lang="ru-RU" dirty="0"/>
          </a:p>
          <a:p>
            <a:pPr algn="ctr"/>
            <a:r>
              <a:rPr lang="ru-RU" sz="2800" b="1" i="1" dirty="0">
                <a:solidFill>
                  <a:srgbClr val="002060"/>
                </a:solidFill>
              </a:rPr>
              <a:t>Тактическое управление подчинено достижению тактических целей (задач) организации, вытекающих из целей стратегического управления; реализуется на среднем уровне управления этой деятельностью и включает в себя определение способов, приемов и последовательности решения задач, направленных на достижение этих целей с учетом специфики складывающейся обстановки. </a:t>
            </a:r>
          </a:p>
          <a:p>
            <a:pPr algn="ctr"/>
            <a:r>
              <a:rPr lang="ru-RU" sz="2800" b="1" i="1" dirty="0">
                <a:solidFill>
                  <a:srgbClr val="00B050"/>
                </a:solidFill>
              </a:rPr>
              <a:t>Текущее (оперативное) управление – сфера практической реализации стратегии и тактики управления при решении текущих задач, проведении конкретных организационно-управленческих мероприятий; реализуется, главным образом, на низовом уровне данной системы управления 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557" y="148282"/>
            <a:ext cx="10484955" cy="6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Стратегия руководства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20132"/>
            <a:ext cx="11265031" cy="603786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Задача каждого руководителя состоит в том, чтобы определить свое место в системе управления, в том или ином его виде и не заниматься несвойственными ему функциями.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У руководителя должна быть своя </a:t>
            </a:r>
            <a:r>
              <a:rPr lang="ru-RU" sz="3200" b="1" i="1" dirty="0"/>
              <a:t>стратегия руководства</a:t>
            </a:r>
            <a:r>
              <a:rPr lang="ru-RU" sz="3200" b="1" dirty="0"/>
              <a:t>  </a:t>
            </a:r>
            <a:r>
              <a:rPr lang="ru-RU" sz="3200" dirty="0"/>
              <a:t>совокупность стратегических целей его собственной управленческой деятельности и основных направлений их достижения. </a:t>
            </a:r>
          </a:p>
          <a:p>
            <a:pPr algn="ctr"/>
            <a:r>
              <a:rPr lang="ru-RU" sz="3200" b="1" dirty="0"/>
              <a:t>Стратегия управления –подход к использованию имеющихся в распоряжении руководителя сил, средств и ресурсов. </a:t>
            </a:r>
          </a:p>
          <a:p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42</a:t>
            </a:fld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5133" y="49907"/>
            <a:ext cx="10571453" cy="3651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Модели стратегии управления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" y="575035"/>
            <a:ext cx="11281718" cy="628296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800" dirty="0"/>
              <a:t>1.  </a:t>
            </a:r>
            <a:r>
              <a:rPr lang="ru-RU" sz="2800" b="1" i="1" dirty="0">
                <a:solidFill>
                  <a:srgbClr val="0070C0"/>
                </a:solidFill>
              </a:rPr>
              <a:t>управление на основе контроля </a:t>
            </a:r>
            <a:r>
              <a:rPr lang="ru-RU" sz="2800" b="1" i="1" dirty="0"/>
              <a:t>– используется, когда предполагается стабильное развитие той или ной системы управления и условий ее функционирования; </a:t>
            </a:r>
          </a:p>
          <a:p>
            <a:pPr algn="ctr">
              <a:buNone/>
            </a:pPr>
            <a:r>
              <a:rPr lang="ru-RU" sz="2800" dirty="0"/>
              <a:t>2.  </a:t>
            </a:r>
            <a:r>
              <a:rPr lang="ru-RU" sz="2800" b="1" i="1" dirty="0">
                <a:solidFill>
                  <a:srgbClr val="00B050"/>
                </a:solidFill>
              </a:rPr>
              <a:t>управление на основе экстраполяции </a:t>
            </a:r>
            <a:r>
              <a:rPr lang="ru-RU" sz="2800" b="1" i="1" dirty="0"/>
              <a:t>– применяется, когда на перспективу прогнозируется проявление таких же тенденций, как и в прошедшем периоде; </a:t>
            </a:r>
          </a:p>
          <a:p>
            <a:pPr algn="ctr">
              <a:buNone/>
            </a:pPr>
            <a:r>
              <a:rPr lang="ru-RU" sz="2800" dirty="0"/>
              <a:t>3. </a:t>
            </a:r>
            <a:r>
              <a:rPr lang="ru-RU" sz="2800" b="1" i="1" dirty="0">
                <a:solidFill>
                  <a:srgbClr val="FF0000"/>
                </a:solidFill>
              </a:rPr>
              <a:t>управление на основе разработки принципиально новых стратегий </a:t>
            </a:r>
            <a:r>
              <a:rPr lang="ru-RU" sz="2800" b="1" i="1" dirty="0"/>
              <a:t>– применяется, когда становятся очевидными новые тенденции развития обстановки, самой организации; </a:t>
            </a:r>
          </a:p>
          <a:p>
            <a:pPr marL="457200" indent="-457200" algn="ctr">
              <a:buAutoNum type="arabicPeriod" startAt="4"/>
            </a:pPr>
            <a:r>
              <a:rPr lang="ru-RU" sz="2800" b="1" i="1" dirty="0">
                <a:solidFill>
                  <a:srgbClr val="7030A0"/>
                </a:solidFill>
              </a:rPr>
              <a:t>управление на основе принятия оперативных решений </a:t>
            </a:r>
            <a:r>
              <a:rPr lang="ru-RU" sz="2800" b="1" i="1" dirty="0"/>
              <a:t>– используется при возникновении неожиданных ситуаций, резко меняющих обстановку, характер и основные направления деятельности организации в целом или важнейших направлений ее деятельности.</a:t>
            </a:r>
          </a:p>
          <a:p>
            <a:pPr marL="457200" indent="-457200" algn="ctr">
              <a:buNone/>
            </a:pPr>
            <a:r>
              <a:rPr lang="ru-RU" sz="2000" b="1" i="1" dirty="0"/>
              <a:t> </a:t>
            </a:r>
            <a:r>
              <a:rPr lang="ru-RU" sz="2600" b="1" i="1" dirty="0">
                <a:solidFill>
                  <a:srgbClr val="C00000"/>
                </a:solidFill>
              </a:rPr>
              <a:t>По длительности действия различают долгосрочные, среднесрочные и краткосрочные цели управленческой деятельности. Стратегические цели, как правило, совпадают с долгосрочными, тактические – со среднесрочными, текущие – с краткосрочными</a:t>
            </a:r>
            <a:r>
              <a:rPr lang="ru-RU" sz="2600" b="1" i="1" dirty="0"/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43</a:t>
            </a:fld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3301" y="0"/>
            <a:ext cx="10571453" cy="46214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Цели управленческой деятельности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" y="889686"/>
            <a:ext cx="11281718" cy="596831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/>
              <a:t>Цели управленческой деятельности должны быть конкретными. </a:t>
            </a:r>
          </a:p>
          <a:p>
            <a:pPr algn="ctr">
              <a:buNone/>
            </a:pPr>
            <a:r>
              <a:rPr lang="ru-RU" sz="3200" b="1" i="1" dirty="0" err="1">
                <a:solidFill>
                  <a:srgbClr val="C00000"/>
                </a:solidFill>
              </a:rPr>
              <a:t>Операциональные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i="1" dirty="0">
                <a:solidFill>
                  <a:srgbClr val="C00000"/>
                </a:solidFill>
              </a:rPr>
              <a:t>цели  </a:t>
            </a:r>
            <a:r>
              <a:rPr lang="ru-RU" sz="3200" i="1" dirty="0">
                <a:solidFill>
                  <a:srgbClr val="C00000"/>
                </a:solidFill>
              </a:rPr>
              <a:t>- </a:t>
            </a:r>
            <a:r>
              <a:rPr lang="ru-RU" sz="3200" dirty="0">
                <a:solidFill>
                  <a:srgbClr val="C00000"/>
                </a:solidFill>
              </a:rPr>
              <a:t>цели, точно определяющие результат (желаемое состояние объекта управления), способы и сроки его достижения. </a:t>
            </a:r>
          </a:p>
          <a:p>
            <a:pPr algn="ctr">
              <a:buNone/>
            </a:pPr>
            <a:r>
              <a:rPr lang="ru-RU" sz="3200" b="1" i="1" dirty="0">
                <a:solidFill>
                  <a:srgbClr val="0070C0"/>
                </a:solidFill>
              </a:rPr>
              <a:t>Векторные цели </a:t>
            </a:r>
            <a:r>
              <a:rPr lang="ru-RU" sz="3200" i="1" dirty="0">
                <a:solidFill>
                  <a:srgbClr val="0070C0"/>
                </a:solidFill>
              </a:rPr>
              <a:t>- </a:t>
            </a:r>
            <a:r>
              <a:rPr lang="ru-RU" sz="3200" dirty="0">
                <a:solidFill>
                  <a:srgbClr val="0070C0"/>
                </a:solidFill>
              </a:rPr>
              <a:t>цели, лишь обозначающие желаемый результат и пути его достижения без указания точного срока</a:t>
            </a:r>
            <a:r>
              <a:rPr lang="ru-RU" sz="3200" dirty="0"/>
              <a:t>.</a:t>
            </a:r>
          </a:p>
          <a:p>
            <a:pPr algn="ctr">
              <a:buNone/>
            </a:pPr>
            <a:r>
              <a:rPr lang="ru-RU" sz="3200" dirty="0"/>
              <a:t> Грамотный руководитель ставит перед собой и возглавляемым коллективом только действительно важные и актуальные цели, всегда соизмеряя объем работы по их достижению с реальными возможностями. </a:t>
            </a:r>
            <a:endParaRPr lang="ru-RU" sz="3200" b="1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44</a:t>
            </a:fld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3632" y="0"/>
            <a:ext cx="10571453" cy="46214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Цели управленческой деятельности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2082" y="768957"/>
            <a:ext cx="11281718" cy="64809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700" b="1" i="1" dirty="0">
                <a:solidFill>
                  <a:srgbClr val="002060"/>
                </a:solidFill>
              </a:rPr>
              <a:t>«Закон цели»</a:t>
            </a:r>
            <a:r>
              <a:rPr lang="ru-RU" sz="2700" dirty="0">
                <a:solidFill>
                  <a:srgbClr val="002060"/>
                </a:solidFill>
              </a:rPr>
              <a:t>: производительность труда будет иметь тенденцию к увеличению, если выполняемая работа ориентирована на такие цели, которые понятны исполнителям и приняты ими к практической реализации.</a:t>
            </a:r>
            <a:br>
              <a:rPr lang="ru-RU" sz="2700" dirty="0">
                <a:solidFill>
                  <a:srgbClr val="002060"/>
                </a:solidFill>
              </a:rPr>
            </a:br>
            <a:r>
              <a:rPr lang="ru-RU" sz="2700" dirty="0">
                <a:solidFill>
                  <a:srgbClr val="00B050"/>
                </a:solidFill>
              </a:rPr>
              <a:t>Успешное достижение цели, предполагает необходимость ее декомпозиции, т. е. расчленения на более простые составляющие – подцели, именуемые </a:t>
            </a:r>
            <a:r>
              <a:rPr lang="ru-RU" sz="2700" b="1" i="1" dirty="0">
                <a:solidFill>
                  <a:srgbClr val="FF0000"/>
                </a:solidFill>
              </a:rPr>
              <a:t>направлениями</a:t>
            </a:r>
            <a:r>
              <a:rPr lang="ru-RU" sz="2700" b="1" dirty="0"/>
              <a:t> </a:t>
            </a:r>
            <a:r>
              <a:rPr lang="ru-RU" sz="2700" dirty="0">
                <a:solidFill>
                  <a:srgbClr val="00B050"/>
                </a:solidFill>
              </a:rPr>
              <a:t>управленческой деятельности. В свою очередь направления преобразуются в </a:t>
            </a:r>
            <a:r>
              <a:rPr lang="ru-RU" sz="2700" b="1" i="1" dirty="0">
                <a:solidFill>
                  <a:srgbClr val="FF0000"/>
                </a:solidFill>
              </a:rPr>
              <a:t>задачи</a:t>
            </a:r>
            <a:r>
              <a:rPr lang="ru-RU" sz="2700" i="1" dirty="0"/>
              <a:t> </a:t>
            </a:r>
            <a:r>
              <a:rPr lang="ru-RU" sz="2700" dirty="0">
                <a:solidFill>
                  <a:srgbClr val="00B050"/>
                </a:solidFill>
              </a:rPr>
              <a:t>управленческой деятельности. На этой основе определяются</a:t>
            </a:r>
            <a:r>
              <a:rPr lang="ru-RU" sz="2700" dirty="0"/>
              <a:t> </a:t>
            </a:r>
            <a:r>
              <a:rPr lang="ru-RU" sz="2700" b="1" i="1" dirty="0">
                <a:solidFill>
                  <a:srgbClr val="FF0000"/>
                </a:solidFill>
              </a:rPr>
              <a:t>мероприятия</a:t>
            </a:r>
            <a:r>
              <a:rPr lang="ru-RU" sz="2700" dirty="0"/>
              <a:t> </a:t>
            </a:r>
            <a:r>
              <a:rPr lang="ru-RU" sz="2700" dirty="0">
                <a:solidFill>
                  <a:srgbClr val="00B050"/>
                </a:solidFill>
              </a:rPr>
              <a:t>по решению поставленных задач, что в конечном итоге и обеспечивает достижение целей управления.</a:t>
            </a:r>
          </a:p>
          <a:p>
            <a:pPr algn="ctr">
              <a:buNone/>
            </a:pPr>
            <a:r>
              <a:rPr lang="ru-RU" sz="2700" dirty="0"/>
              <a:t> </a:t>
            </a:r>
            <a:r>
              <a:rPr lang="ru-RU" sz="2700" dirty="0">
                <a:solidFill>
                  <a:srgbClr val="00B050"/>
                </a:solidFill>
              </a:rPr>
              <a:t>Данная операция называется построением </a:t>
            </a:r>
            <a:r>
              <a:rPr lang="ru-RU" sz="2700" b="1" dirty="0">
                <a:solidFill>
                  <a:srgbClr val="FF0000"/>
                </a:solidFill>
              </a:rPr>
              <a:t>"</a:t>
            </a:r>
            <a:r>
              <a:rPr lang="ru-RU" sz="2700" b="1" i="1" dirty="0">
                <a:solidFill>
                  <a:srgbClr val="FF0000"/>
                </a:solidFill>
              </a:rPr>
              <a:t>дерева цели</a:t>
            </a:r>
            <a:r>
              <a:rPr lang="ru-RU" sz="2700" b="1" dirty="0">
                <a:solidFill>
                  <a:srgbClr val="FF0000"/>
                </a:solidFill>
              </a:rPr>
              <a:t>". </a:t>
            </a:r>
            <a:r>
              <a:rPr lang="ru-RU" sz="2700" dirty="0">
                <a:solidFill>
                  <a:srgbClr val="00B050"/>
                </a:solidFill>
              </a:rPr>
              <a:t>Она позволяет системно представить порядок движения к конечной цели, выбрать оптимальные методы и формы управляющего воздействия, выработать руководителю свою стратегию и тактику управленческой деятельности</a:t>
            </a:r>
            <a:r>
              <a:rPr lang="ru-RU" sz="2700" dirty="0"/>
              <a:t>. </a:t>
            </a:r>
            <a:br>
              <a:rPr lang="ru-RU" sz="2700" dirty="0"/>
            </a:br>
            <a:endParaRPr lang="ru-RU" sz="2700" b="1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45</a:t>
            </a:fld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1195222" cy="59388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Факторы управления социальными системами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93889"/>
            <a:ext cx="12047974" cy="6264111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/>
              <a:t>Факторы управления – характеристики данной системы управления или каких-либо внешних условий среды, оказывающих существенное влияние на состояние, развитие и функционирование этой системы и требующих принятия адекватных решений. Факторы управления могут быть: </a:t>
            </a:r>
          </a:p>
          <a:p>
            <a:pPr algn="ctr"/>
            <a:r>
              <a:rPr lang="ru-RU" sz="2800" dirty="0"/>
              <a:t>1)</a:t>
            </a:r>
            <a:r>
              <a:rPr lang="ru-RU" sz="2800" i="1" dirty="0"/>
              <a:t>общими</a:t>
            </a:r>
            <a:r>
              <a:rPr lang="ru-RU" sz="2800" dirty="0"/>
              <a:t>, присущими всем подразделениям данной организации, и </a:t>
            </a:r>
            <a:r>
              <a:rPr lang="ru-RU" sz="2800" i="1" dirty="0"/>
              <a:t>частными</a:t>
            </a:r>
            <a:r>
              <a:rPr lang="ru-RU" sz="2800" dirty="0"/>
              <a:t>, важными лишь для отдельных подразделений или направлений ее деятельности; </a:t>
            </a:r>
          </a:p>
          <a:p>
            <a:pPr algn="ctr"/>
            <a:r>
              <a:rPr lang="ru-RU" sz="2800" dirty="0"/>
              <a:t>2)</a:t>
            </a:r>
            <a:r>
              <a:rPr lang="ru-RU" sz="2800" i="1" dirty="0"/>
              <a:t>внешними </a:t>
            </a:r>
            <a:r>
              <a:rPr lang="ru-RU" sz="2800" dirty="0"/>
              <a:t>по отношению к данной системе управления и </a:t>
            </a:r>
            <a:r>
              <a:rPr lang="ru-RU" sz="2800" i="1" dirty="0"/>
              <a:t>внутренними</a:t>
            </a:r>
            <a:r>
              <a:rPr lang="ru-RU" sz="2800" dirty="0"/>
              <a:t>, характеризующими, кадровый потенциал организации, его численность и структуру, профессионализм сотрудников, уровень организации работы в целом и по отдельным направлениям, наличие и состав сил и средств организации, эффективность их использования, состояние материально-технической базы и т.п.; </a:t>
            </a:r>
          </a:p>
          <a:p>
            <a:pPr algn="ctr"/>
            <a:r>
              <a:rPr lang="ru-RU" sz="2800" dirty="0"/>
              <a:t>3)</a:t>
            </a:r>
            <a:r>
              <a:rPr lang="ru-RU" sz="2800" i="1" dirty="0"/>
              <a:t>объективными</a:t>
            </a:r>
            <a:r>
              <a:rPr lang="ru-RU" sz="2800" dirty="0"/>
              <a:t>, не зависящими от руководителя, </a:t>
            </a:r>
            <a:r>
              <a:rPr lang="ru-RU" sz="2800" i="1" dirty="0"/>
              <a:t>и субъективными</a:t>
            </a:r>
            <a:r>
              <a:rPr lang="ru-RU" sz="2800" dirty="0"/>
              <a:t>, характеризующими, стиль организаторской деятельности руководителя;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46</a:t>
            </a:fld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78" y="0"/>
            <a:ext cx="10972800" cy="65987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Стратегия управленческой деятельности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40022"/>
            <a:ext cx="11281719" cy="5040198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002060"/>
                </a:solidFill>
              </a:rPr>
              <a:t>Существуют следующие стратегии руководства: </a:t>
            </a:r>
          </a:p>
          <a:p>
            <a:pPr algn="ctr"/>
            <a:r>
              <a:rPr lang="ru-RU" sz="2800" b="1" i="1" dirty="0">
                <a:solidFill>
                  <a:srgbClr val="0070C0"/>
                </a:solidFill>
              </a:rPr>
              <a:t>стратегия решающего (слабейшего) звена – </a:t>
            </a:r>
            <a:r>
              <a:rPr lang="ru-RU" sz="2800" dirty="0"/>
              <a:t>предполагает выявление узких мест в управлении деятельностью организации, после разрешения которых все управленческие процессы будут протекать быстрее и эффективнее; </a:t>
            </a:r>
          </a:p>
          <a:p>
            <a:pPr algn="ctr"/>
            <a:r>
              <a:rPr lang="ru-RU" sz="2800" b="1" i="1" dirty="0">
                <a:solidFill>
                  <a:srgbClr val="00B050"/>
                </a:solidFill>
              </a:rPr>
              <a:t>стратегия неупущенных шансов – </a:t>
            </a:r>
            <a:r>
              <a:rPr lang="ru-RU" sz="2800" dirty="0"/>
              <a:t>позволяет выбрать и использовать для совершенствования управления наиболее благоприятные из имеющихся возможностей; </a:t>
            </a:r>
          </a:p>
          <a:p>
            <a:pPr algn="ctr"/>
            <a:r>
              <a:rPr lang="ru-RU" sz="2800" b="1" i="1" dirty="0">
                <a:solidFill>
                  <a:srgbClr val="C00000"/>
                </a:solidFill>
              </a:rPr>
              <a:t>адаптивная стратегия – </a:t>
            </a:r>
            <a:r>
              <a:rPr lang="ru-RU" sz="2800" dirty="0"/>
              <a:t>осмысленное активное приспособление управления деятельностью организации к изменяющимся условиям обстановки.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47</a:t>
            </a:fld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1872" y="0"/>
            <a:ext cx="9692640" cy="7908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Тактика управленческой деятельности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72998"/>
            <a:ext cx="11207578" cy="6085002"/>
          </a:xfrm>
        </p:spPr>
        <p:txBody>
          <a:bodyPr>
            <a:normAutofit/>
          </a:bodyPr>
          <a:lstStyle/>
          <a:p>
            <a:pPr algn="ctr"/>
            <a:endParaRPr lang="ru-RU" sz="2800" b="1" i="1" dirty="0">
              <a:solidFill>
                <a:srgbClr val="002060"/>
              </a:solidFill>
            </a:endParaRPr>
          </a:p>
          <a:p>
            <a:pPr algn="ctr"/>
            <a:r>
              <a:rPr lang="ru-RU" sz="2800" b="1" i="1" dirty="0">
                <a:solidFill>
                  <a:srgbClr val="002060"/>
                </a:solidFill>
              </a:rPr>
              <a:t>Тактика управленческой деятельности – это совокупность способов, приемов и последовательности решения руководителем задач, направленных на создание необходимых условий для достижения стратегических и тактических целей управления деятельностью организации. </a:t>
            </a:r>
          </a:p>
          <a:p>
            <a:pPr algn="ctr"/>
            <a:r>
              <a:rPr lang="ru-RU" sz="2800" b="1" dirty="0">
                <a:solidFill>
                  <a:srgbClr val="C00000"/>
                </a:solidFill>
              </a:rPr>
              <a:t>Тактика управления содержит указания: с какой целью (для чего) и что надо сделать; каким способом (способами) это можно или нужно сделать; в какой последовательности следует решать поставленные задачи; где, кто и когда это должен или может сделать и т.п.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48</a:t>
            </a:fld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6561" y="273377"/>
            <a:ext cx="10845921" cy="6250991"/>
          </a:xfrm>
        </p:spPr>
        <p:txBody>
          <a:bodyPr>
            <a:normAutofit/>
          </a:bodyPr>
          <a:lstStyle/>
          <a:p>
            <a:pPr algn="ctr"/>
            <a:endParaRPr lang="ru-RU" sz="32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Основными направлениями организаторской составляющей в управленческой деятельности руководителей являются: </a:t>
            </a:r>
          </a:p>
          <a:p>
            <a:pPr marL="0" indent="0" algn="ctr">
              <a:buNone/>
            </a:pPr>
            <a:r>
              <a:rPr lang="ru-RU" sz="3200" dirty="0"/>
              <a:t>а) формирование организационной структуры данной системы управления </a:t>
            </a:r>
          </a:p>
          <a:p>
            <a:pPr marL="0" indent="0" algn="ctr">
              <a:buNone/>
            </a:pPr>
            <a:r>
              <a:rPr lang="ru-RU" sz="3200" dirty="0"/>
              <a:t>б) обеспечение эффективного ее функционирования в соответствии с заданными целями, задачами, стратегией и тактикой руководства.</a:t>
            </a: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49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5913" y="333375"/>
            <a:ext cx="7427912" cy="1143000"/>
          </a:xfrm>
        </p:spPr>
        <p:txBody>
          <a:bodyPr/>
          <a:lstStyle/>
          <a:p>
            <a:pPr eaLnBrk="1" hangingPunct="1"/>
            <a:r>
              <a:rPr lang="ru-RU" smtClean="0"/>
              <a:t>Виды управления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4113" y="1628776"/>
            <a:ext cx="7942262" cy="4525963"/>
          </a:xfrm>
        </p:spPr>
        <p:txBody>
          <a:bodyPr/>
          <a:lstStyle/>
          <a:p>
            <a:pPr marL="609600" indent="-609600"/>
            <a:r>
              <a:rPr lang="ru-RU" sz="2800" b="1"/>
              <a:t>Управление в биологических системах (природа – природа)</a:t>
            </a:r>
          </a:p>
          <a:p>
            <a:pPr marL="609600" indent="-609600"/>
            <a:r>
              <a:rPr lang="ru-RU" sz="2800" b="1"/>
              <a:t>Управление в технических системах (техника – техника)</a:t>
            </a:r>
          </a:p>
          <a:p>
            <a:pPr marL="609600" indent="-609600"/>
            <a:r>
              <a:rPr lang="ru-RU" sz="2800" b="1"/>
              <a:t>Управление в социальных системах (человек - ?</a:t>
            </a:r>
            <a:r>
              <a:rPr lang="ru-RU" sz="2800" b="1">
                <a:sym typeface="Wingdings" panose="05000000000000000000" pitchFamily="2" charset="2"/>
              </a:rPr>
              <a:t>):</a:t>
            </a:r>
          </a:p>
          <a:p>
            <a:pPr marL="609600" indent="-609600">
              <a:buFontTx/>
              <a:buAutoNum type="arabicPeriod"/>
            </a:pPr>
            <a:r>
              <a:rPr lang="ru-RU" sz="2400" i="1"/>
              <a:t>Биологическое управление (ч. – пр.)</a:t>
            </a:r>
          </a:p>
          <a:p>
            <a:pPr marL="609600" indent="-609600">
              <a:buFontTx/>
              <a:buAutoNum type="arabicPeriod"/>
            </a:pPr>
            <a:r>
              <a:rPr lang="ru-RU" sz="2400" i="1"/>
              <a:t>Техническое управление (ч. – т.).</a:t>
            </a:r>
          </a:p>
          <a:p>
            <a:pPr marL="609600" indent="-609600">
              <a:buFontTx/>
              <a:buAutoNum type="arabicPeriod"/>
            </a:pPr>
            <a:r>
              <a:rPr lang="ru-RU" sz="2400" i="1"/>
              <a:t>Социальное управление (ч. – ч.)</a:t>
            </a:r>
          </a:p>
          <a:p>
            <a:pPr marL="609600" indent="-609600">
              <a:buFontTx/>
              <a:buAutoNum type="arabicPeriod"/>
            </a:pPr>
            <a:endParaRPr lang="ru-RU" sz="2400" i="1"/>
          </a:p>
        </p:txBody>
      </p:sp>
    </p:spTree>
    <p:extLst>
      <p:ext uri="{BB962C8B-B14F-4D97-AF65-F5344CB8AC3E}">
        <p14:creationId xmlns:p14="http://schemas.microsoft.com/office/powerpoint/2010/main" val="32742856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951469"/>
            <a:ext cx="10548551" cy="4880919"/>
          </a:xfrm>
        </p:spPr>
        <p:txBody>
          <a:bodyPr>
            <a:normAutofit/>
          </a:bodyPr>
          <a:lstStyle/>
          <a:p>
            <a:pPr algn="ctr"/>
            <a:r>
              <a:rPr lang="ru-RU" sz="44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Организационная структура системы управления</a:t>
            </a:r>
            <a:r>
              <a:rPr lang="ru-RU" sz="6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7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2905AB"/>
                </a:solidFill>
              </a:rPr>
              <a:t/>
            </a:r>
            <a:br>
              <a:rPr lang="ru-RU" dirty="0">
                <a:solidFill>
                  <a:srgbClr val="2905AB"/>
                </a:solidFill>
              </a:rPr>
            </a:br>
            <a:endParaRPr lang="ru-RU" dirty="0">
              <a:solidFill>
                <a:srgbClr val="2905AB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25C68B6-61C2-468F-89AB-4B9F7531AA68}" type="slidenum">
              <a:rPr lang="ru-RU" smtClean="0"/>
              <a:pPr/>
              <a:t>50</a:t>
            </a:fld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" y="0"/>
            <a:ext cx="11096368" cy="6858000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ctr"/>
            <a:r>
              <a:rPr lang="ru-RU" sz="2800" b="1" i="1" dirty="0">
                <a:solidFill>
                  <a:srgbClr val="002060"/>
                </a:solidFill>
              </a:rPr>
              <a:t>Структура – совокупность </a:t>
            </a:r>
            <a:r>
              <a:rPr lang="ru-RU" sz="2800" b="1" i="1" dirty="0" err="1">
                <a:solidFill>
                  <a:srgbClr val="002060"/>
                </a:solidFill>
              </a:rPr>
              <a:t>системообразующих</a:t>
            </a:r>
            <a:r>
              <a:rPr lang="ru-RU" sz="2800" b="1" i="1" dirty="0">
                <a:solidFill>
                  <a:srgbClr val="002060"/>
                </a:solidFill>
              </a:rPr>
              <a:t> элементов и упорядоченных связей между ними, обеспечивающих устойчивость системы, ее функционирование и развитие. </a:t>
            </a:r>
          </a:p>
          <a:p>
            <a:pPr algn="ctr"/>
            <a:r>
              <a:rPr lang="ru-RU" sz="2800" b="1" i="1" dirty="0">
                <a:solidFill>
                  <a:srgbClr val="C00000"/>
                </a:solidFill>
              </a:rPr>
              <a:t>Организационная структура системы социального управления дает представление о ее элементах, т.е. подразделениях, службах и положении различных должностных лиц, их функциональных обязанностях, соподчинении и взаимосвязи как по вертикали, так и по горизонтали. </a:t>
            </a:r>
          </a:p>
          <a:p>
            <a:pPr algn="ctr"/>
            <a:r>
              <a:rPr lang="ru-RU" sz="2800" dirty="0">
                <a:solidFill>
                  <a:srgbClr val="00B050"/>
                </a:solidFill>
              </a:rPr>
              <a:t>Организация может быть </a:t>
            </a:r>
            <a:r>
              <a:rPr lang="ru-RU" sz="2800" b="1" i="1" dirty="0">
                <a:solidFill>
                  <a:srgbClr val="00B050"/>
                </a:solidFill>
              </a:rPr>
              <a:t>формальной, созданной в соответствии с требованиями существующих законов и правил, и неформальной, возникающей спонтанно, где люди вступают во взаимодействии друг с другом достаточно свободно и регулярно. 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51</a:t>
            </a:fld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63513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Структура формальной организации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6758"/>
            <a:ext cx="11269362" cy="593124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Система социального управления представляет собой многоуровневую и многозвенную иерархическую структуру.</a:t>
            </a:r>
          </a:p>
          <a:p>
            <a:pPr algn="ctr"/>
            <a:r>
              <a:rPr lang="ru-RU" sz="2800" dirty="0"/>
              <a:t> </a:t>
            </a:r>
            <a:r>
              <a:rPr lang="ru-RU" sz="2800" i="1" dirty="0">
                <a:solidFill>
                  <a:srgbClr val="00B050"/>
                </a:solidFill>
              </a:rPr>
              <a:t>Иерархическая структура системы управления</a:t>
            </a:r>
            <a:r>
              <a:rPr lang="ru-RU" sz="2800" dirty="0">
                <a:solidFill>
                  <a:srgbClr val="00B050"/>
                </a:solidFill>
              </a:rPr>
              <a:t>  это определенная, нормативно закрепленная последовательность уровней управления деятельностью организации с указанием их подчиненности друг другу. </a:t>
            </a:r>
            <a:r>
              <a:rPr lang="ru-RU" sz="2800" dirty="0">
                <a:solidFill>
                  <a:srgbClr val="0070C0"/>
                </a:solidFill>
              </a:rPr>
              <a:t>Она предполагает определенную автономию управления на каждом уровне, но система управления каждого уровня является объектом управления для системы управления более высокого уровня. </a:t>
            </a:r>
          </a:p>
          <a:p>
            <a:pPr algn="ctr"/>
            <a:r>
              <a:rPr lang="ru-RU" sz="2800" dirty="0">
                <a:solidFill>
                  <a:srgbClr val="7030A0"/>
                </a:solidFill>
              </a:rPr>
              <a:t>При прямой подчиненности управляющее воздействие одного уровня является таковым лишь по отношению к ближайшему нижестоящему уровню. В этом проявляется субординация организационных отношений в управленческой деятельности.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52</a:t>
            </a:fld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415" y="167797"/>
            <a:ext cx="10806231" cy="58571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Уровни управления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86120"/>
            <a:ext cx="11269362" cy="597188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/>
              <a:t>Уровни управления </a:t>
            </a:r>
            <a:r>
              <a:rPr lang="ru-RU" sz="2800" i="1" dirty="0"/>
              <a:t>– подсистемы данной системы управления, находящиеся сверху донизу в состоянии непосредственной подчиненности, которые в совокупности и образуют ее структуру. </a:t>
            </a:r>
          </a:p>
          <a:p>
            <a:pPr algn="ctr"/>
            <a:r>
              <a:rPr lang="ru-RU" sz="2800" b="1" i="1" dirty="0"/>
              <a:t>Звено управления </a:t>
            </a:r>
            <a:r>
              <a:rPr lang="ru-RU" sz="2800" i="1" dirty="0"/>
              <a:t>– элемент организационной структуры системы управления одного уровня. </a:t>
            </a:r>
          </a:p>
          <a:p>
            <a:pPr algn="ctr"/>
            <a:r>
              <a:rPr lang="ru-RU" sz="2800" b="1" dirty="0"/>
              <a:t>Количество уровней </a:t>
            </a:r>
            <a:r>
              <a:rPr lang="ru-RU" sz="2800" dirty="0"/>
              <a:t>управления деятельностью организации обусловлено ее задачами, объемом производства, численностью личного состава и некоторыми другими факторами управления. </a:t>
            </a:r>
            <a:endParaRPr lang="ru-RU" sz="2800" i="1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53</a:t>
            </a:fld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561" y="177224"/>
            <a:ext cx="10806231" cy="5857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spc="10" dirty="0">
                <a:solidFill>
                  <a:srgbClr val="FF0000"/>
                </a:solidFill>
              </a:rPr>
              <a:t>Иерархическая организационная структура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20132"/>
            <a:ext cx="11269362" cy="6037868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dirty="0"/>
              <a:t>Общее правило построения иерархической структуры управления: количество ее уровней должно быть по возможности минимальным, т.к. чем короче путь управляющего воздействия, тем </a:t>
            </a:r>
            <a:r>
              <a:rPr lang="ru-RU" sz="2800" dirty="0" err="1"/>
              <a:t>оперативнее</a:t>
            </a:r>
            <a:r>
              <a:rPr lang="ru-RU" sz="2800" dirty="0"/>
              <a:t> управление.</a:t>
            </a:r>
          </a:p>
          <a:p>
            <a:pPr algn="ctr"/>
            <a:r>
              <a:rPr lang="ru-RU" sz="2800" dirty="0"/>
              <a:t>Информация, продвигаясь по уровням управления, имеет склонность к искажению, что затрудняет принятие вышестоящим уровнем управления объективных решений ("</a:t>
            </a:r>
            <a:r>
              <a:rPr lang="ru-RU" sz="2800" i="1" dirty="0"/>
              <a:t>Закон искажения информации</a:t>
            </a:r>
            <a:r>
              <a:rPr lang="ru-RU" sz="2800" dirty="0"/>
              <a:t> "), а нижестоящим </a:t>
            </a:r>
            <a:r>
              <a:rPr lang="ru-RU" sz="2800" dirty="0">
                <a:sym typeface="Symbol"/>
              </a:rPr>
              <a:t> </a:t>
            </a:r>
            <a:r>
              <a:rPr lang="ru-RU" sz="2800" dirty="0"/>
              <a:t>их реализацию.</a:t>
            </a:r>
          </a:p>
          <a:p>
            <a:pPr algn="ctr"/>
            <a:r>
              <a:rPr lang="ru-RU" sz="2800" dirty="0">
                <a:sym typeface="Symbol"/>
              </a:rPr>
              <a:t> </a:t>
            </a:r>
            <a:r>
              <a:rPr lang="ru-RU" sz="2800" dirty="0"/>
              <a:t>Построенная на принципах иерархии организационная структура предполагает, что каждый ее нижестоящий уровень подчиняется вышестоящему, является его объектом управления. При этом каждый руководитель в управленческой иерархии отвечает перед вышестоящим за решения и действия не только свои, но и всех подчиненных ему лиц ("</a:t>
            </a:r>
            <a:r>
              <a:rPr lang="ru-RU" sz="2800" i="1" dirty="0"/>
              <a:t>принцип Вебера</a:t>
            </a:r>
            <a:r>
              <a:rPr lang="ru-RU" sz="2800" dirty="0"/>
              <a:t>”). </a:t>
            </a:r>
            <a:r>
              <a:rPr lang="ru-RU" sz="2800" b="1" dirty="0">
                <a:solidFill>
                  <a:srgbClr val="00B050"/>
                </a:solidFill>
              </a:rPr>
              <a:t/>
            </a:r>
            <a:br>
              <a:rPr lang="ru-RU" sz="2800" b="1" dirty="0">
                <a:solidFill>
                  <a:srgbClr val="00B050"/>
                </a:solidFill>
              </a:rPr>
            </a:br>
            <a:r>
              <a:rPr lang="ru-RU" sz="2800" dirty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54</a:t>
            </a:fld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708" y="101809"/>
            <a:ext cx="10806231" cy="5857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92D050"/>
                </a:solidFill>
              </a:rPr>
              <a:t>И</a:t>
            </a:r>
            <a:r>
              <a:rPr lang="ru-RU" sz="4000" b="1" spc="10" dirty="0">
                <a:solidFill>
                  <a:srgbClr val="92D050"/>
                </a:solidFill>
                <a:ea typeface="+mn-ea"/>
                <a:cs typeface="+mn-cs"/>
              </a:rPr>
              <a:t>ерархическая организационная структура</a:t>
            </a:r>
            <a:endParaRPr lang="ru-RU" sz="4000" b="1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72998"/>
            <a:ext cx="11269362" cy="608500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dirty="0"/>
              <a:t>Иерархическая (или как ее иногда называют </a:t>
            </a:r>
            <a:r>
              <a:rPr lang="ru-RU" sz="2800" i="1" dirty="0"/>
              <a:t>линейная</a:t>
            </a:r>
            <a:r>
              <a:rPr lang="ru-RU" sz="2800" dirty="0"/>
              <a:t>) организационная структура системы управления является логически наиболее стройной и определенной. Ее отличают: четкие взаимосвязи элементов (уровней и звеньев управления), единоначалие и ясно выраженная ответственность (каждый работник подчинен и подотчетен только одному руководителю и несет в полной мере ответственность перед ним за исполнение возложенных обязанностей), быстрота реакции в ответ на прямые распоряжения. Такая структура обеспечивает четкое функционирование при решении стабильных задач, но трудно приспосабливается к новым целям и задачам .</a:t>
            </a:r>
            <a:r>
              <a:rPr lang="ru-RU" dirty="0"/>
              <a:t> </a:t>
            </a:r>
          </a:p>
          <a:p>
            <a:pPr algn="ctr"/>
            <a:r>
              <a:rPr lang="ru-RU" sz="2800" dirty="0"/>
              <a:t>Большой объем работ и сложность решаемых задач ограничивают использование данного принципа при формировании организационной структуры крупных органов управления, требуют его сочетания прежде всего с функциональным принципом.</a:t>
            </a:r>
            <a:br>
              <a:rPr lang="ru-RU" sz="2800" dirty="0"/>
            </a:b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55</a:t>
            </a:fld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81" y="365760"/>
            <a:ext cx="10806231" cy="5857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spc="10" dirty="0">
                <a:solidFill>
                  <a:srgbClr val="92D050"/>
                </a:solidFill>
              </a:rPr>
              <a:t>Функциональная организационная структура</a:t>
            </a: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99752"/>
            <a:ext cx="11269362" cy="5758248"/>
          </a:xfrm>
        </p:spPr>
        <p:txBody>
          <a:bodyPr>
            <a:normAutofit/>
          </a:bodyPr>
          <a:lstStyle/>
          <a:p>
            <a:pPr algn="ctr"/>
            <a:r>
              <a:rPr lang="ru-RU" sz="2800" i="1" dirty="0"/>
              <a:t>Функциональная структура</a:t>
            </a:r>
            <a:r>
              <a:rPr lang="ru-RU" sz="2800" dirty="0"/>
              <a:t> предполагает создание в аппарате управления подразделений для выполнения определенных функций. Она позволяет повышать качество управления за счет специализации сотрудников, уменьшает потребность в специалистах широкого профиля (подготовка которых значительно сложнее), но усложняет координацию и организацию взаимодействия различных элементов этой структуры. </a:t>
            </a:r>
          </a:p>
          <a:p>
            <a:pPr algn="ctr"/>
            <a:r>
              <a:rPr lang="ru-RU" sz="2800" dirty="0"/>
              <a:t>По мере возрастания объема и степени сложности этих функций в управлении служебной деятельностью возникает необходимость в разделении управленческого труда, в выделении специальных сил и средств для выполнения таких операций, то есть в создании аппарата управления.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56</a:t>
            </a:fld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638" y="0"/>
            <a:ext cx="10793874" cy="6919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Аппарат управления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659876"/>
            <a:ext cx="11312166" cy="61981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i="1" dirty="0"/>
              <a:t>Аппарат управления – это организованная на основе штатного расписания и профессионально-квалификационных характеристик совокупность работников (руководителей, специалистов, технических исполнителей и др.), объединенных в управленческие органы, подразделения, службы, на которые возложено выполнение определенных управленческих функций. </a:t>
            </a:r>
          </a:p>
          <a:p>
            <a:pPr algn="ctr"/>
            <a:r>
              <a:rPr lang="ru-RU" sz="2800" b="1" i="1" dirty="0"/>
              <a:t>Аппарат управления включает в себя: </a:t>
            </a:r>
          </a:p>
          <a:p>
            <a:pPr marL="0" indent="0" algn="ctr">
              <a:buNone/>
            </a:pPr>
            <a:r>
              <a:rPr lang="ru-RU" sz="2800" b="1" dirty="0"/>
              <a:t>• специалистов, выполняющих функции подготовки решений, контрольные, аналитические и другие управленческие функции; </a:t>
            </a:r>
          </a:p>
          <a:p>
            <a:pPr marL="0" indent="0" algn="ctr">
              <a:buNone/>
            </a:pPr>
            <a:r>
              <a:rPr lang="ru-RU" sz="2800" b="1" dirty="0"/>
              <a:t>• технический персонал, обеспечивающий реализацию технических сторон управления; </a:t>
            </a:r>
          </a:p>
          <a:p>
            <a:pPr marL="0" indent="0" algn="ctr">
              <a:buNone/>
            </a:pPr>
            <a:r>
              <a:rPr lang="ru-RU" sz="2800" b="1" dirty="0"/>
              <a:t>• вспомогательный состав, выполняющий функции информационного обеспечения управленческого процесса. </a:t>
            </a: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57</a:t>
            </a:fld>
            <a:endParaRPr lang="ru-RU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638" y="0"/>
            <a:ext cx="10793874" cy="6919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25611"/>
            <a:ext cx="11257005" cy="556372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Важный элемент любой системы управления  </a:t>
            </a:r>
            <a:r>
              <a:rPr lang="ru-RU" sz="2800" b="1" i="1" dirty="0">
                <a:solidFill>
                  <a:srgbClr val="0070C0"/>
                </a:solidFill>
              </a:rPr>
              <a:t>средства управления, </a:t>
            </a:r>
            <a:r>
              <a:rPr lang="ru-RU" sz="2800" b="1" dirty="0">
                <a:solidFill>
                  <a:srgbClr val="0070C0"/>
                </a:solidFill>
              </a:rPr>
              <a:t>то, что обеспечивает передачу и восприятие управляющего воздействия субъекта управления, а также влияния окружающей среды. </a:t>
            </a:r>
          </a:p>
          <a:p>
            <a:pPr algn="ctr"/>
            <a:r>
              <a:rPr lang="ru-RU" sz="2800" b="1" dirty="0">
                <a:solidFill>
                  <a:srgbClr val="00B050"/>
                </a:solidFill>
              </a:rPr>
              <a:t>Основным средством социального управления является </a:t>
            </a:r>
            <a:r>
              <a:rPr lang="ru-RU" sz="2800" b="1" i="1" dirty="0">
                <a:solidFill>
                  <a:srgbClr val="00B050"/>
                </a:solidFill>
              </a:rPr>
              <a:t>информация</a:t>
            </a:r>
            <a:r>
              <a:rPr lang="ru-RU" sz="2800" b="1" dirty="0">
                <a:solidFill>
                  <a:srgbClr val="00B050"/>
                </a:solidFill>
              </a:rPr>
              <a:t>, обеспечивающая функционирование системы путем передачи управляющего воздействия, его результатов и влияния окружающей среды. К ним относятся также лица, физические объекты (технические средства), позволяющие получать, фиксировать, перерабатывать и передавать такую информацию, хранить и обрабатывать ее.</a:t>
            </a:r>
            <a:br>
              <a:rPr lang="ru-RU" sz="2800" b="1" dirty="0">
                <a:solidFill>
                  <a:srgbClr val="00B050"/>
                </a:solidFill>
              </a:rPr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58</a:t>
            </a:fld>
            <a:endParaRPr lang="ru-RU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25C68B6-61C2-468F-89AB-4B9F7531AA68}" type="slidenum">
              <a:rPr lang="ru-RU" smtClean="0"/>
              <a:pPr/>
              <a:t>59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7901" y="692697"/>
            <a:ext cx="1051088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Информация как средство управленческой деятельности.</a:t>
            </a:r>
            <a:endParaRPr lang="ru-RU" sz="6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dirty="0" smtClean="0"/>
              <a:t>Управление как процесс и как функция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Tx/>
              <a:buNone/>
              <a:defRPr/>
            </a:pPr>
            <a:r>
              <a:rPr lang="ru-RU" sz="4000" b="1" dirty="0"/>
              <a:t>Управление как процесс </a:t>
            </a:r>
            <a:r>
              <a:rPr lang="ru-RU" sz="4000" dirty="0"/>
              <a:t>акцентирует внимание на внутреннем алгоритме и содержании, на качественной определенности данного понятия. </a:t>
            </a:r>
            <a:r>
              <a:rPr lang="ru-RU" sz="4000" b="1" dirty="0"/>
              <a:t>Управление как функция </a:t>
            </a:r>
            <a:r>
              <a:rPr lang="ru-RU" sz="4000" dirty="0"/>
              <a:t>определяет место и роль управления в системных объектах</a:t>
            </a:r>
          </a:p>
          <a:p>
            <a:pPr eaLnBrk="1" hangingPunct="1">
              <a:buFontTx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84164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269" y="205504"/>
            <a:ext cx="10608523" cy="5239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Понятие об управленческой информации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25865"/>
            <a:ext cx="11293311" cy="613213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Важнейшим средством управления любого вида деятельностью является </a:t>
            </a:r>
            <a:r>
              <a:rPr lang="ru-RU" sz="2400" b="1" i="1" dirty="0"/>
              <a:t>информация</a:t>
            </a:r>
            <a:r>
              <a:rPr lang="ru-RU" sz="2400" b="1" dirty="0"/>
              <a:t> – </a:t>
            </a:r>
            <a:r>
              <a:rPr lang="ru-RU" sz="2400" b="1" i="1" dirty="0"/>
              <a:t>сведения, данные, обладающие элементами новизны для получателя и требующие с его стороны принятия</a:t>
            </a:r>
            <a:r>
              <a:rPr lang="ru-RU" sz="2400" b="1" dirty="0"/>
              <a:t> </a:t>
            </a:r>
            <a:r>
              <a:rPr lang="ru-RU" sz="2400" b="1" i="1" dirty="0"/>
              <a:t>решения</a:t>
            </a:r>
            <a:r>
              <a:rPr lang="ru-RU" sz="2400" b="1" dirty="0"/>
              <a:t>. </a:t>
            </a:r>
          </a:p>
          <a:p>
            <a:pPr algn="ctr"/>
            <a:r>
              <a:rPr lang="ru-RU" sz="2400" b="1" dirty="0"/>
              <a:t>Циркулируя по каналам прямой и обратной связи, информация обеспечивает связь между элементами системы и средой, тем самым – ее устойчивость, жизнедеятельность, функционирование и развитие. </a:t>
            </a:r>
          </a:p>
          <a:p>
            <a:pPr algn="ctr"/>
            <a:r>
              <a:rPr lang="ru-RU" sz="2400" b="1" dirty="0"/>
              <a:t>Процесс социального управления может рассматриваться как процесс получения, хранения, обработки и передачи информации, а совершенствование его информационного обеспечения – как важнейшее условие повышения эффективности управленческой деятельности в целом. </a:t>
            </a:r>
          </a:p>
          <a:p>
            <a:pPr algn="ctr"/>
            <a:r>
              <a:rPr lang="ru-RU" sz="2400" dirty="0"/>
              <a:t>"</a:t>
            </a:r>
            <a:r>
              <a:rPr lang="ru-RU" sz="2400" b="1" i="1" dirty="0"/>
              <a:t>Закон информированности-упорядоченности</a:t>
            </a:r>
            <a:r>
              <a:rPr lang="ru-RU" sz="2400" b="1" dirty="0"/>
              <a:t>»: «чем большей информацией располагает организация о внутренней и внешней среде, тем большая вероятность ее устойчивого функционирования».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60</a:t>
            </a:fld>
            <a:endParaRPr lang="ru-RU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954512" cy="81554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Информационное обеспечение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3571"/>
            <a:ext cx="11378153" cy="6094429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/>
              <a:t>Информационное обеспечение процесса управления и производственной деятельности организации заключается в снабжении субъекта управления и других участников управленческого процесса информацией, необходимой для реализации функций управления. </a:t>
            </a:r>
          </a:p>
          <a:p>
            <a:pPr algn="ctr"/>
            <a:r>
              <a:rPr lang="ru-RU" sz="2400" i="1" dirty="0"/>
              <a:t>Информационное обеспечение деятельности организации включает в себя: </a:t>
            </a:r>
          </a:p>
          <a:p>
            <a:pPr algn="ctr"/>
            <a:r>
              <a:rPr lang="ru-RU" sz="2400" dirty="0"/>
              <a:t>1)изучение информационного спроса, информационных потребностей и запросов различных категорий пользователей (потребителей) информации; </a:t>
            </a:r>
          </a:p>
          <a:p>
            <a:pPr algn="ctr"/>
            <a:r>
              <a:rPr lang="ru-RU" sz="2400" dirty="0"/>
              <a:t>2)организацию получения (сбора с использованием гласных, официальных источников и добывания с использованием негласных, неофициальных источников) необходимой информации; </a:t>
            </a:r>
          </a:p>
          <a:p>
            <a:pPr algn="ctr"/>
            <a:r>
              <a:rPr lang="ru-RU" sz="2400" dirty="0"/>
              <a:t>3)организацию обработки, хранения и выдачи информации потребителям в соответствии с установленными информационными потребностями (запросами), действующими нормами и правилами.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61</a:t>
            </a:fld>
            <a:endParaRPr lang="ru-RU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135" y="0"/>
            <a:ext cx="10707377" cy="6919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Виды управленческой информации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" y="641023"/>
            <a:ext cx="11219934" cy="6216977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pPr algn="ctr"/>
            <a:r>
              <a:rPr lang="ru-RU" sz="2800" b="1" dirty="0"/>
              <a:t>Информация, используемая для управления деятельностью любой организации, классифицируется по многим признакам. </a:t>
            </a:r>
          </a:p>
          <a:p>
            <a:pPr algn="ctr"/>
            <a:r>
              <a:rPr lang="ru-RU" sz="2800" dirty="0"/>
              <a:t>Такая информация может быть: по своей функциональной принадлежности – </a:t>
            </a:r>
            <a:r>
              <a:rPr lang="ru-RU" sz="2800" i="1" dirty="0"/>
              <a:t>производственной</a:t>
            </a:r>
            <a:r>
              <a:rPr lang="ru-RU" sz="2800" dirty="0"/>
              <a:t>, используемой в процессе организации собственно производственной деятельности, и </a:t>
            </a:r>
            <a:r>
              <a:rPr lang="ru-RU" sz="2800" i="1" dirty="0"/>
              <a:t>управленческой</a:t>
            </a:r>
            <a:r>
              <a:rPr lang="ru-RU" sz="2800" dirty="0"/>
              <a:t>, предназначенной для решения управленческих задач. Чем выше положение руководителя в иерархии управления, тем большее значение для него имеет управленческая информация. Соответственно должна строиться система информационного обеспечения деятельности органов и подразделений организации: чем ниже уровень управления, тем большее место в его системе информационного обеспечения занимает производственная информация, чем выше, тем больше в ней должно быть управленческой информации.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62</a:t>
            </a:fld>
            <a:endParaRPr lang="ru-RU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135" y="0"/>
            <a:ext cx="10707377" cy="6919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Виды управленческой информации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" y="669303"/>
            <a:ext cx="11219934" cy="618869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Управленческая информация по степени обработанности подразделяется на </a:t>
            </a:r>
            <a:r>
              <a:rPr lang="ru-RU" sz="2800" b="1" i="1" dirty="0">
                <a:solidFill>
                  <a:srgbClr val="0070C0"/>
                </a:solidFill>
              </a:rPr>
              <a:t>первичную,</a:t>
            </a:r>
            <a:r>
              <a:rPr lang="ru-RU" sz="2800" b="1" dirty="0">
                <a:solidFill>
                  <a:srgbClr val="0070C0"/>
                </a:solidFill>
              </a:rPr>
              <a:t> полученную в результате наблюдения, фиксации каких-либо фактов, явлений, событий, и </a:t>
            </a:r>
            <a:r>
              <a:rPr lang="ru-RU" sz="2800" b="1" i="1" dirty="0">
                <a:solidFill>
                  <a:srgbClr val="0070C0"/>
                </a:solidFill>
              </a:rPr>
              <a:t>вторичную</a:t>
            </a:r>
            <a:r>
              <a:rPr lang="ru-RU" sz="2800" b="1" dirty="0">
                <a:solidFill>
                  <a:srgbClr val="0070C0"/>
                </a:solidFill>
              </a:rPr>
              <a:t> (производную), образующуюся в процессе осмысления, анализа и обобщения первичной. </a:t>
            </a:r>
          </a:p>
          <a:p>
            <a:pPr algn="ctr"/>
            <a:r>
              <a:rPr lang="ru-RU" sz="2800" b="1" dirty="0">
                <a:solidFill>
                  <a:srgbClr val="00B050"/>
                </a:solidFill>
              </a:rPr>
              <a:t>По источникам получения управленческая информация подразделяется на </a:t>
            </a:r>
            <a:r>
              <a:rPr lang="ru-RU" sz="2800" b="1" i="1" dirty="0">
                <a:solidFill>
                  <a:srgbClr val="00B050"/>
                </a:solidFill>
              </a:rPr>
              <a:t>гласную</a:t>
            </a:r>
            <a:r>
              <a:rPr lang="ru-RU" sz="2800" b="1" dirty="0">
                <a:solidFill>
                  <a:srgbClr val="00B050"/>
                </a:solidFill>
              </a:rPr>
              <a:t> (открытую) и </a:t>
            </a:r>
            <a:r>
              <a:rPr lang="ru-RU" sz="2800" b="1" i="1" dirty="0">
                <a:solidFill>
                  <a:srgbClr val="00B050"/>
                </a:solidFill>
              </a:rPr>
              <a:t>негласную</a:t>
            </a:r>
            <a:r>
              <a:rPr lang="ru-RU" sz="2800" b="1" dirty="0">
                <a:solidFill>
                  <a:srgbClr val="00B050"/>
                </a:solidFill>
              </a:rPr>
              <a:t> (конфиденциальную). </a:t>
            </a:r>
          </a:p>
          <a:p>
            <a:pPr algn="ctr"/>
            <a:r>
              <a:rPr lang="ru-RU" sz="2800" b="1" dirty="0">
                <a:solidFill>
                  <a:srgbClr val="C00000"/>
                </a:solidFill>
              </a:rPr>
              <a:t>По отношению к системе управления в целом или к тому или иному ее элементу управленческая информация подразделяется на </a:t>
            </a:r>
            <a:r>
              <a:rPr lang="ru-RU" sz="2800" b="1" i="1" dirty="0">
                <a:solidFill>
                  <a:srgbClr val="C00000"/>
                </a:solidFill>
              </a:rPr>
              <a:t>входную</a:t>
            </a:r>
            <a:r>
              <a:rPr lang="ru-RU" sz="2800" b="1" dirty="0">
                <a:solidFill>
                  <a:srgbClr val="C00000"/>
                </a:solidFill>
              </a:rPr>
              <a:t> (входящую) и </a:t>
            </a:r>
            <a:r>
              <a:rPr lang="ru-RU" sz="2800" b="1" i="1" dirty="0">
                <a:solidFill>
                  <a:srgbClr val="C00000"/>
                </a:solidFill>
              </a:rPr>
              <a:t>выходную </a:t>
            </a:r>
            <a:r>
              <a:rPr lang="ru-RU" sz="2800" b="1" dirty="0">
                <a:solidFill>
                  <a:srgbClr val="C00000"/>
                </a:solidFill>
              </a:rPr>
              <a:t>(исходящую).</a:t>
            </a:r>
            <a:r>
              <a:rPr lang="ru-RU" sz="2800" b="1" dirty="0">
                <a:solidFill>
                  <a:srgbClr val="000000"/>
                </a:solidFill>
              </a:rPr>
              <a:t/>
            </a:r>
            <a:br>
              <a:rPr lang="ru-RU" sz="2800" b="1" dirty="0">
                <a:solidFill>
                  <a:srgbClr val="000000"/>
                </a:solidFill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63</a:t>
            </a:fld>
            <a:endParaRPr lang="ru-RU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135" y="0"/>
            <a:ext cx="10707377" cy="6919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Виды управленческой информации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415" y="1025612"/>
            <a:ext cx="10824519" cy="5832388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ctr"/>
            <a:r>
              <a:rPr lang="ru-RU" sz="2800" b="1" dirty="0"/>
              <a:t>В зависимости от каналов распространения в той или иной системе управления управленческая информация может быть </a:t>
            </a:r>
            <a:r>
              <a:rPr lang="ru-RU" sz="2800" b="1" i="1" dirty="0"/>
              <a:t>формальной</a:t>
            </a:r>
            <a:r>
              <a:rPr lang="ru-RU" sz="2800" b="1" dirty="0"/>
              <a:t> и </a:t>
            </a:r>
            <a:r>
              <a:rPr lang="ru-RU" sz="2800" b="1" i="1" dirty="0"/>
              <a:t>неформальной.</a:t>
            </a:r>
          </a:p>
          <a:p>
            <a:pPr algn="ctr"/>
            <a:r>
              <a:rPr lang="ru-RU" sz="2800" b="1" dirty="0"/>
              <a:t> Выделяются также формальные (официальные) и неформальные (неофициальные) каналы распространения информация. Неформальные  это те, которые выходят за пределы официально установленных для данной организации форм информационного обмена. Формальные каналы установлены административно-правовыми актами в соответствии с организационной структурой органа (подразделения) и связывают сотрудников по вертикали и горизонтали внутри коллектива.</a:t>
            </a:r>
            <a:r>
              <a:rPr lang="ru-RU" sz="2800" dirty="0"/>
              <a:t>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64</a:t>
            </a:fld>
            <a:endParaRPr lang="ru-RU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919" y="0"/>
            <a:ext cx="10645593" cy="65044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4000" b="1" dirty="0">
                <a:solidFill>
                  <a:srgbClr val="FF0000"/>
                </a:solidFill>
              </a:rPr>
              <a:t>Качество управленческой информации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650449"/>
            <a:ext cx="11283886" cy="6207551"/>
          </a:xfrm>
        </p:spPr>
        <p:txBody>
          <a:bodyPr>
            <a:normAutofit/>
          </a:bodyPr>
          <a:lstStyle/>
          <a:p>
            <a:pPr algn="ctr"/>
            <a:endParaRPr lang="ru-RU" sz="2800" b="1" dirty="0"/>
          </a:p>
          <a:p>
            <a:pPr algn="ctr"/>
            <a:r>
              <a:rPr lang="ru-RU" sz="2800" b="1" dirty="0"/>
              <a:t>Качество используемой в интересах управления информации оценивается по критериям: </a:t>
            </a:r>
          </a:p>
          <a:p>
            <a:pPr algn="ctr"/>
            <a:r>
              <a:rPr lang="ru-RU" sz="2800" dirty="0"/>
              <a:t>• </a:t>
            </a:r>
            <a:r>
              <a:rPr lang="ru-RU" sz="2800" b="1" i="1" dirty="0" err="1"/>
              <a:t>относимостъ</a:t>
            </a:r>
            <a:r>
              <a:rPr lang="ru-RU" sz="2800" b="1" i="1" dirty="0"/>
              <a:t>  – способность описывать те или иные стороны явлений, проблем, связанных с производственной или управленческой деятельностью данной организации; </a:t>
            </a:r>
          </a:p>
          <a:p>
            <a:pPr algn="ctr"/>
            <a:r>
              <a:rPr lang="ru-RU" sz="2800" dirty="0"/>
              <a:t>• </a:t>
            </a:r>
            <a:r>
              <a:rPr lang="ru-RU" sz="2800" b="1" i="1" dirty="0"/>
              <a:t>своевременность – определяется временем от получения информации до использования, возможностью принятия и реализации на ее основе соответствующего решения; </a:t>
            </a:r>
          </a:p>
          <a:p>
            <a:pPr algn="ctr"/>
            <a:r>
              <a:rPr lang="ru-RU" sz="2800" dirty="0"/>
              <a:t>• </a:t>
            </a:r>
            <a:r>
              <a:rPr lang="ru-RU" sz="2800" b="1" i="1" dirty="0"/>
              <a:t>полнота – способность отражать все значимые стороны явлений, проблем, решений и других вопросов, о которых идет речь в информационном сообщении;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65</a:t>
            </a:fld>
            <a:endParaRPr lang="ru-RU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919" y="1"/>
            <a:ext cx="10645593" cy="5844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Качество управленческой информации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537328"/>
            <a:ext cx="11219935" cy="6320672"/>
          </a:xfrm>
        </p:spPr>
        <p:txBody>
          <a:bodyPr>
            <a:normAutofit/>
          </a:bodyPr>
          <a:lstStyle/>
          <a:p>
            <a:pPr marL="0" lvl="0" indent="0" algn="ctr">
              <a:buClr>
                <a:srgbClr val="6F6F74"/>
              </a:buClr>
              <a:buNone/>
            </a:pPr>
            <a:endParaRPr lang="ru-RU" sz="2800" dirty="0"/>
          </a:p>
          <a:p>
            <a:pPr lvl="0" algn="ctr">
              <a:buClr>
                <a:srgbClr val="6F6F74"/>
              </a:buClr>
            </a:pPr>
            <a:r>
              <a:rPr lang="ru-RU" sz="2800" b="1" i="1" dirty="0"/>
              <a:t>достоверность – характеризуется надежностью источников получения информации, ее соответствием реальности; </a:t>
            </a:r>
          </a:p>
          <a:p>
            <a:pPr algn="ctr"/>
            <a:r>
              <a:rPr lang="ru-RU" sz="2800" b="1" i="1" dirty="0"/>
              <a:t>допустимость – свойство информации служить основанием для принятия решения, информирования вышестоящих и других органов управления; </a:t>
            </a:r>
          </a:p>
          <a:p>
            <a:pPr marL="0" indent="0" algn="ctr">
              <a:buNone/>
            </a:pPr>
            <a:r>
              <a:rPr lang="ru-RU" sz="2800" dirty="0"/>
              <a:t>• з</a:t>
            </a:r>
            <a:r>
              <a:rPr lang="ru-RU" sz="2800" b="1" i="1" dirty="0"/>
              <a:t>начимость – свойство информации сохранять свою потребительскую ценность для получателя в течение времени, т. е. не подвергаться моральному старению; </a:t>
            </a:r>
          </a:p>
          <a:p>
            <a:pPr marL="0" indent="0" algn="ctr">
              <a:buNone/>
            </a:pPr>
            <a:r>
              <a:rPr lang="ru-RU" sz="2800" dirty="0"/>
              <a:t>• </a:t>
            </a:r>
            <a:r>
              <a:rPr lang="ru-RU" sz="2800" b="1" i="1" dirty="0"/>
              <a:t>ценность – обобщающая характеристика информации, отражающая ее важность для принятия решения, практическую значимость для достижения конкретных результатов или реализации конкретных управленческих функций.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66</a:t>
            </a:fld>
            <a:endParaRPr lang="ru-RU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416" y="0"/>
            <a:ext cx="10559096" cy="102752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Обратная связь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1385740"/>
            <a:ext cx="11257005" cy="547226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Обратная связь – </a:t>
            </a:r>
            <a:r>
              <a:rPr lang="ru-RU" sz="2800" dirty="0"/>
              <a:t>это ответная реакция на то, что услышано, прочитано или увидено: информация (в вербальном или невербальном оформлении) отсылается назад отправителю, свидетельствуя о мере понимания, доверия к сообщению, усвоения и согласия с сообщением. 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/>
              <a:t>Эффективный обмен информацией должен быть двусторонне направленным: обратная связь необходима, чтобы понять, в какой мере сообщение было воспринято и понято.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67</a:t>
            </a:fld>
            <a:endParaRPr lang="ru-RU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416" y="0"/>
            <a:ext cx="10559096" cy="753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Обратная связь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889686"/>
            <a:ext cx="11257005" cy="5968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/>
              <a:t>Повышению эффективности функционирования канала обратной связи в управлении служебной деятельностью могут способствовать:</a:t>
            </a:r>
          </a:p>
          <a:p>
            <a:pPr algn="just"/>
            <a:r>
              <a:rPr lang="ru-RU" sz="2800" dirty="0"/>
              <a:t> совершенствование системы отчетности, контроля и проверки исполнения; </a:t>
            </a:r>
          </a:p>
          <a:p>
            <a:pPr algn="just"/>
            <a:r>
              <a:rPr lang="ru-RU" sz="2800" dirty="0"/>
              <a:t>налаживание систематического поступления информации в автоматизированные системы ее накопления и обработки; </a:t>
            </a:r>
          </a:p>
          <a:p>
            <a:pPr algn="just"/>
            <a:r>
              <a:rPr lang="ru-RU" sz="2800" dirty="0"/>
              <a:t>улучшение использования таких систем в управленческом процессе;</a:t>
            </a:r>
          </a:p>
          <a:p>
            <a:pPr algn="just"/>
            <a:r>
              <a:rPr lang="ru-RU" sz="2800" dirty="0"/>
              <a:t>повышение качества первичной информации, поступающей по каналу обратной связи; </a:t>
            </a:r>
          </a:p>
          <a:p>
            <a:pPr algn="just"/>
            <a:r>
              <a:rPr lang="ru-RU" sz="2800" dirty="0"/>
              <a:t>использование дублирующих, а также независимых по отношению к данной системе управления каналов и источников получения информации о значимых для управленческой деятельности фактах, событиях, явлениях, действиях подчиненных и т.п.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68</a:t>
            </a:fld>
            <a:endParaRPr lang="ru-RU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416" y="0"/>
            <a:ext cx="10559096" cy="753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Обратная связь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697584"/>
            <a:ext cx="11425288" cy="6160416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Хорошо отлаженный механизм функционирования обратной связи – это не только создание необходимой информационной базы для принятия грамотных, объективно обусловленных решений, для эффективного осуществления контроля и других организаторских действий руководителя. Это и необходимое условие демократизации управления, создание предпосылок для реального участия сотрудников в управлении, возможность изучать и учитывать настроения людей, обстановку в коллективе, в конечном счете использование в управлении деятельностью организации того, что называется человеческим фактором.</a:t>
            </a:r>
          </a:p>
          <a:p>
            <a:pPr algn="ctr"/>
            <a:r>
              <a:rPr lang="ru-RU" sz="2800" b="1" dirty="0">
                <a:solidFill>
                  <a:srgbClr val="00B050"/>
                </a:solidFill>
              </a:rPr>
              <a:t>Именно поэтому ключевым для информационного аспекта управленческой деятельности является </a:t>
            </a:r>
            <a:r>
              <a:rPr lang="ru-RU" sz="2800" b="1" i="1" dirty="0">
                <a:solidFill>
                  <a:srgbClr val="00B050"/>
                </a:solidFill>
              </a:rPr>
              <a:t>коммуникационный процесс</a:t>
            </a:r>
            <a:r>
              <a:rPr lang="ru-RU" sz="2800" b="1" dirty="0">
                <a:solidFill>
                  <a:srgbClr val="00B050"/>
                </a:solidFill>
              </a:rPr>
              <a:t> – обмен информацией между людьми, участвующими в управлении.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69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Виды управления</a:t>
            </a:r>
            <a:endParaRPr lang="ru-RU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981200" y="1285875"/>
          <a:ext cx="8339138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181"/>
                <a:gridCol w="4114957"/>
              </a:tblGrid>
              <a:tr h="867150">
                <a:tc>
                  <a:txBody>
                    <a:bodyPr/>
                    <a:lstStyle/>
                    <a:p>
                      <a:r>
                        <a:rPr lang="ru-RU" sz="1800" b="1" i="1" dirty="0" smtClean="0"/>
                        <a:t>Управление в природной среде</a:t>
                      </a:r>
                      <a:endParaRPr lang="ru-RU" sz="1800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/>
                        <a:t>Управление в социальной среде</a:t>
                      </a:r>
                      <a:endParaRPr lang="ru-RU" sz="1800" dirty="0"/>
                    </a:p>
                  </a:txBody>
                  <a:tcPr marL="91443" marR="91443"/>
                </a:tc>
              </a:tr>
              <a:tr h="867150">
                <a:tc>
                  <a:txBody>
                    <a:bodyPr/>
                    <a:lstStyle/>
                    <a:p>
                      <a:r>
                        <a:rPr lang="ru-RU" sz="1800" i="1" dirty="0" smtClean="0"/>
                        <a:t>1.Управление в неживой природе</a:t>
                      </a:r>
                      <a:endParaRPr lang="ru-RU" sz="1800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1.Управление в технических системах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 marL="91443" marR="91443"/>
                </a:tc>
              </a:tr>
              <a:tr h="867150">
                <a:tc>
                  <a:txBody>
                    <a:bodyPr/>
                    <a:lstStyle/>
                    <a:p>
                      <a:r>
                        <a:rPr lang="ru-RU" sz="1800" i="1" dirty="0" smtClean="0"/>
                        <a:t>2.Управление в биологических системах</a:t>
                      </a:r>
                      <a:endParaRPr lang="ru-RU" sz="1800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ru-RU" sz="1800" i="1" dirty="0" smtClean="0"/>
                        <a:t>2.Управление в социальных системах</a:t>
                      </a:r>
                      <a:endParaRPr lang="ru-RU" sz="1800" dirty="0"/>
                    </a:p>
                  </a:txBody>
                  <a:tcPr marL="91443" marR="91443"/>
                </a:tc>
              </a:tr>
              <a:tr h="86715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solidFill>
                            <a:srgbClr val="FF0000"/>
                          </a:solidFill>
                        </a:rPr>
                        <a:t>2.1.Управление природными системами</a:t>
                      </a:r>
                    </a:p>
                  </a:txBody>
                  <a:tcPr marL="91443" marR="91443"/>
                </a:tc>
              </a:tr>
              <a:tr h="97080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>
                          <a:solidFill>
                            <a:srgbClr val="FF0000"/>
                          </a:solidFill>
                        </a:rPr>
                        <a:t>2.2.Управление </a:t>
                      </a:r>
                      <a:r>
                        <a:rPr lang="ru-RU" sz="1800" i="1" dirty="0" err="1" smtClean="0">
                          <a:solidFill>
                            <a:srgbClr val="FF0000"/>
                          </a:solidFill>
                        </a:rPr>
                        <a:t>социотехническими</a:t>
                      </a:r>
                      <a:r>
                        <a:rPr lang="ru-RU" sz="1800" i="1" dirty="0" smtClean="0">
                          <a:solidFill>
                            <a:srgbClr val="FF0000"/>
                          </a:solidFill>
                        </a:rPr>
                        <a:t> системами</a:t>
                      </a:r>
                    </a:p>
                    <a:p>
                      <a:endParaRPr lang="ru-RU" sz="1800" i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/>
                </a:tc>
              </a:tr>
              <a:tr h="97080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>
                          <a:solidFill>
                            <a:srgbClr val="FF0000"/>
                          </a:solidFill>
                        </a:rPr>
                        <a:t>2.3.Управление социальными системами (социальное управление)</a:t>
                      </a:r>
                    </a:p>
                    <a:p>
                      <a:endParaRPr lang="ru-RU" sz="1800" i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68178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416" y="0"/>
            <a:ext cx="10559096" cy="753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Обратная связь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889686"/>
            <a:ext cx="11257005" cy="5968314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Наиболее важным компонентом коммуникационных связей являются отношения между руководителем и подчиненными, составляющие основную часть коммуникативной деятельности руководителя. Постоянный обмен информацией между руководителем и подчиненными обусловлен необходимостью: постановки и разъяснения задач, принятых решений; определения приоритетов и ожидаемых результатов; вовлечения подчиненного в решение общих задач организации; обсуждения проблем повышения эффективности работы; мотивации предстоящей деятельности; совершенствования и развития способностей подчиненных; сбора информации о назревающей или реально существующей проблеме; оповещения подчиненных о грядущих изменениях в обстановке, возможности возникновения новых задач и т.п.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70</a:t>
            </a:fld>
            <a:endParaRPr lang="ru-RU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416" y="0"/>
            <a:ext cx="10559096" cy="753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</a:rPr>
              <a:t>Обратная связь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" y="889686"/>
            <a:ext cx="11257005" cy="5968314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При анализе коммуникационных связей в управлении служебной деятельностью на каналах не только прямой, но и обратной связи, в общении не только с подчиненными, но и с другими участниками управленческого процесса, важно учитывать наличие </a:t>
            </a:r>
            <a:r>
              <a:rPr lang="ru-RU" sz="2800" i="1" dirty="0">
                <a:solidFill>
                  <a:srgbClr val="0070C0"/>
                </a:solidFill>
              </a:rPr>
              <a:t>информационных барьеров</a:t>
            </a:r>
            <a:r>
              <a:rPr lang="ru-RU" sz="2800" dirty="0">
                <a:solidFill>
                  <a:srgbClr val="0070C0"/>
                </a:solidFill>
              </a:rPr>
              <a:t> – препятствий, мешающих адекватно воспринимать или передавать информацию</a:t>
            </a:r>
            <a:r>
              <a:rPr lang="ru-RU" sz="2800" i="1" dirty="0">
                <a:solidFill>
                  <a:srgbClr val="0070C0"/>
                </a:solidFill>
              </a:rPr>
              <a:t>.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ru-RU" sz="2800" dirty="0">
                <a:solidFill>
                  <a:srgbClr val="00B050"/>
                </a:solidFill>
              </a:rPr>
              <a:t>Существуют ведомственные, языковые и другие информационные барьеры. Преодоление их – одна из задач совершенствования информационного обеспечения управления, особенно в интересах принятия действенных решений и улучшения взаимодействия. </a:t>
            </a:r>
          </a:p>
          <a:p>
            <a:pPr algn="ctr"/>
            <a:r>
              <a:rPr lang="ru-RU" sz="2800" dirty="0">
                <a:solidFill>
                  <a:srgbClr val="FF0000"/>
                </a:solidFill>
              </a:rPr>
              <a:t>В ряде случаев информационные барьеры устанавливаются специально для того, чтобы исключить несанкционированный доступ к особо важной информации, предотвратить утечку важных секретов и т.п.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71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826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100" b="1" dirty="0"/>
              <a:t>Виды управления в социальных системах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881188" y="857250"/>
          <a:ext cx="8229600" cy="4929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2146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/>
                        <a:t>Управление природными системами</a:t>
                      </a:r>
                      <a:endParaRPr lang="ru-RU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/>
                        <a:t>Управление </a:t>
                      </a:r>
                      <a:r>
                        <a:rPr lang="ru-RU" sz="1800" b="1" i="1" dirty="0" err="1" smtClean="0"/>
                        <a:t>социотехническими</a:t>
                      </a:r>
                      <a:r>
                        <a:rPr lang="ru-RU" sz="1800" b="1" i="1" dirty="0" smtClean="0"/>
                        <a:t> системами</a:t>
                      </a:r>
                      <a:endParaRPr lang="ru-RU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/>
                        <a:t>Социальное управление</a:t>
                      </a:r>
                      <a:endParaRPr lang="ru-RU" sz="1800" dirty="0"/>
                    </a:p>
                  </a:txBody>
                  <a:tcPr marT="45727" marB="45727"/>
                </a:tc>
              </a:tr>
              <a:tr h="118888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Управление неживой природой (земля, климат, космос и т.п.)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Управление искусственными материальными объектами</a:t>
                      </a:r>
                      <a:endParaRPr lang="ru-RU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Государственное управление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Муниципальное управление</a:t>
                      </a:r>
                      <a:endParaRPr lang="ru-RU" sz="1800" dirty="0"/>
                    </a:p>
                  </a:txBody>
                  <a:tcPr marT="45727" marB="45727"/>
                </a:tc>
              </a:tr>
              <a:tr h="9145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Управление биологическими системами</a:t>
                      </a:r>
                      <a:endParaRPr lang="ru-RU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Управление финансами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Производственное управление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 marT="45727" marB="45727"/>
                </a:tc>
              </a:tr>
              <a:tr h="914530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Управление информацией </a:t>
                      </a:r>
                      <a:endParaRPr lang="ru-RU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Семейное управление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Религиозное управление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 marT="45727" marB="45727"/>
                </a:tc>
              </a:tr>
              <a:tr h="696620"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Управление техническими системами</a:t>
                      </a:r>
                      <a:endParaRPr lang="ru-RU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Военное управление</a:t>
                      </a:r>
                    </a:p>
                    <a:p>
                      <a:pPr algn="ctr"/>
                      <a:r>
                        <a:rPr lang="ru-RU" sz="1800" dirty="0" smtClean="0"/>
                        <a:t>Самоуправление</a:t>
                      </a:r>
                      <a:endParaRPr lang="ru-RU" sz="1800" dirty="0"/>
                    </a:p>
                  </a:txBody>
                  <a:tcPr marT="45727" marB="4572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019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" y="0"/>
            <a:ext cx="11293310" cy="6857999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rgbClr val="0070C0"/>
                </a:solidFill>
              </a:rPr>
              <a:t>Социальное управление осуществляется в системе человеческих отношений и представляет собой воздействие на общество (как в целом, так и на отдельные слои, группы, коллективы, индивидуумы) в целях его упорядочения, сохранения или изменения качественной специфики, совершенствования и развития. </a:t>
            </a:r>
          </a:p>
          <a:p>
            <a:pPr algn="ctr"/>
            <a:r>
              <a:rPr lang="ru-RU" sz="2800" b="1" i="1" dirty="0">
                <a:solidFill>
                  <a:srgbClr val="FF0000"/>
                </a:solidFill>
              </a:rPr>
              <a:t>Особенности социального управления</a:t>
            </a:r>
          </a:p>
          <a:p>
            <a:pPr algn="ctr"/>
            <a:r>
              <a:rPr lang="ru-RU" sz="2800" dirty="0"/>
              <a:t>1</a:t>
            </a:r>
            <a:r>
              <a:rPr lang="ru-RU" sz="2800" dirty="0">
                <a:solidFill>
                  <a:srgbClr val="00B050"/>
                </a:solidFill>
              </a:rPr>
              <a:t>. Решающим для социального управления является не технический (использование различных машин и технических устройств) и не технологический</a:t>
            </a:r>
            <a:r>
              <a:rPr lang="ru-RU" sz="2800" i="1" dirty="0">
                <a:solidFill>
                  <a:srgbClr val="00B050"/>
                </a:solidFill>
              </a:rPr>
              <a:t> </a:t>
            </a:r>
            <a:r>
              <a:rPr lang="ru-RU" sz="2800" dirty="0">
                <a:solidFill>
                  <a:srgbClr val="00B050"/>
                </a:solidFill>
              </a:rPr>
              <a:t>(совершенствование технологии управления), а</a:t>
            </a:r>
            <a:r>
              <a:rPr lang="ru-RU" sz="2800" i="1" dirty="0">
                <a:solidFill>
                  <a:srgbClr val="00B050"/>
                </a:solidFill>
              </a:rPr>
              <a:t> </a:t>
            </a:r>
            <a:r>
              <a:rPr lang="ru-RU" sz="2800" b="1" i="1" dirty="0">
                <a:solidFill>
                  <a:srgbClr val="00B050"/>
                </a:solidFill>
              </a:rPr>
              <a:t>человеческий фактор</a:t>
            </a:r>
            <a:r>
              <a:rPr lang="ru-RU" sz="2800" b="1" dirty="0">
                <a:solidFill>
                  <a:srgbClr val="00B050"/>
                </a:solidFill>
              </a:rPr>
              <a:t>.</a:t>
            </a:r>
          </a:p>
          <a:p>
            <a:pPr algn="ctr"/>
            <a:r>
              <a:rPr lang="ru-RU" sz="2800" dirty="0"/>
              <a:t>2. </a:t>
            </a:r>
            <a:r>
              <a:rPr lang="ru-RU" sz="2800" dirty="0">
                <a:solidFill>
                  <a:srgbClr val="7030A0"/>
                </a:solidFill>
              </a:rPr>
              <a:t>В социальной сфере управление приобретает характер определенного рода</a:t>
            </a:r>
            <a:r>
              <a:rPr lang="ru-RU" sz="2800" i="1" dirty="0">
                <a:solidFill>
                  <a:srgbClr val="7030A0"/>
                </a:solidFill>
              </a:rPr>
              <a:t> </a:t>
            </a:r>
            <a:r>
              <a:rPr lang="ru-RU" sz="2800" dirty="0">
                <a:solidFill>
                  <a:srgbClr val="7030A0"/>
                </a:solidFill>
              </a:rPr>
              <a:t>деятельности</a:t>
            </a:r>
            <a:r>
              <a:rPr lang="ru-RU" sz="2800" i="1" dirty="0">
                <a:solidFill>
                  <a:srgbClr val="7030A0"/>
                </a:solidFill>
              </a:rPr>
              <a:t> </a:t>
            </a:r>
            <a:r>
              <a:rPr lang="ru-RU" sz="2800" i="1" dirty="0">
                <a:solidFill>
                  <a:srgbClr val="7030A0"/>
                </a:solidFill>
                <a:sym typeface="Symbol"/>
              </a:rPr>
              <a:t></a:t>
            </a:r>
            <a:r>
              <a:rPr lang="ru-RU" sz="2800" i="1" dirty="0">
                <a:solidFill>
                  <a:srgbClr val="7030A0"/>
                </a:solidFill>
              </a:rPr>
              <a:t> </a:t>
            </a:r>
            <a:r>
              <a:rPr lang="ru-RU" sz="2800" b="1" i="1" dirty="0">
                <a:solidFill>
                  <a:srgbClr val="7030A0"/>
                </a:solidFill>
              </a:rPr>
              <a:t>управленческой деятельности</a:t>
            </a:r>
            <a:r>
              <a:rPr lang="ru-RU" sz="2800" i="1" dirty="0">
                <a:solidFill>
                  <a:srgbClr val="7030A0"/>
                </a:solidFill>
              </a:rPr>
              <a:t>, </a:t>
            </a:r>
            <a:r>
              <a:rPr lang="ru-RU" sz="2800" dirty="0">
                <a:solidFill>
                  <a:srgbClr val="7030A0"/>
                </a:solidFill>
              </a:rPr>
              <a:t>что предопределяет необходимость </a:t>
            </a:r>
            <a:r>
              <a:rPr lang="ru-RU" sz="2800" i="1" dirty="0" err="1">
                <a:solidFill>
                  <a:srgbClr val="7030A0"/>
                </a:solidFill>
              </a:rPr>
              <a:t>деятельностного</a:t>
            </a:r>
            <a:r>
              <a:rPr lang="ru-RU" sz="2800" i="1" dirty="0">
                <a:solidFill>
                  <a:srgbClr val="7030A0"/>
                </a:solidFill>
              </a:rPr>
              <a:t> подхода</a:t>
            </a:r>
            <a:r>
              <a:rPr lang="ru-RU" sz="2800" dirty="0">
                <a:solidFill>
                  <a:srgbClr val="7030A0"/>
                </a:solidFill>
              </a:rPr>
              <a:t> к ее изучению, то есть выявления цели, средств, принципов, форм и методов этой деятельности.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3E27B4-8DDA-4C21-95ED-F31D5B538A4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шаблон РАНХиГС ИВАНОВО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РАНХиГС ИВАНОВО</Template>
  <TotalTime>1254</TotalTime>
  <Words>4552</Words>
  <Application>Microsoft Office PowerPoint</Application>
  <PresentationFormat>Широкоэкранный</PresentationFormat>
  <Paragraphs>362</Paragraphs>
  <Slides>71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71</vt:i4>
      </vt:variant>
    </vt:vector>
  </HeadingPairs>
  <TitlesOfParts>
    <vt:vector size="78" baseType="lpstr">
      <vt:lpstr>Arial</vt:lpstr>
      <vt:lpstr>Calibri</vt:lpstr>
      <vt:lpstr>Calibri Light</vt:lpstr>
      <vt:lpstr>Symbol</vt:lpstr>
      <vt:lpstr>Times New Roman</vt:lpstr>
      <vt:lpstr>Wingdings</vt:lpstr>
      <vt:lpstr>шаблон РАНХиГС ИВАНОВО</vt:lpstr>
      <vt:lpstr>Тема 1. Сущность социального управления</vt:lpstr>
      <vt:lpstr>Презентация PowerPoint</vt:lpstr>
      <vt:lpstr>Презентация PowerPoint</vt:lpstr>
      <vt:lpstr>Управление в различных системах</vt:lpstr>
      <vt:lpstr>Виды управления</vt:lpstr>
      <vt:lpstr>Управление как процесс и как функция</vt:lpstr>
      <vt:lpstr>Виды управления</vt:lpstr>
      <vt:lpstr>Виды управления в социальных системах </vt:lpstr>
      <vt:lpstr>Презентация PowerPoint</vt:lpstr>
      <vt:lpstr>Презентация PowerPoint</vt:lpstr>
      <vt:lpstr>Управление – всегда в системе!</vt:lpstr>
      <vt:lpstr>Презентация PowerPoint</vt:lpstr>
      <vt:lpstr>Презентация PowerPoint</vt:lpstr>
      <vt:lpstr>Презентация PowerPoint</vt:lpstr>
      <vt:lpstr>Презентация PowerPoint</vt:lpstr>
      <vt:lpstr>Качественные характеристики систем описываются следующими показателями:</vt:lpstr>
      <vt:lpstr>Презентация PowerPoint</vt:lpstr>
      <vt:lpstr>Презентация PowerPoint</vt:lpstr>
      <vt:lpstr>Структура системы управления</vt:lpstr>
      <vt:lpstr>Презентация PowerPoint</vt:lpstr>
      <vt:lpstr>Структура системы управления:</vt:lpstr>
      <vt:lpstr>Требования к объектам управления</vt:lpstr>
      <vt:lpstr>Презентация PowerPoint</vt:lpstr>
      <vt:lpstr>Презентация PowerPoint</vt:lpstr>
      <vt:lpstr>Модели социального управления</vt:lpstr>
      <vt:lpstr>Виды социального управления</vt:lpstr>
      <vt:lpstr>По степени формализации в управлении</vt:lpstr>
      <vt:lpstr>По критерию распределения полномочий</vt:lpstr>
      <vt:lpstr>По объектам управления</vt:lpstr>
      <vt:lpstr>По стилям управления</vt:lpstr>
      <vt:lpstr>По масштабам для системы</vt:lpstr>
      <vt:lpstr>По соотношению затрат и результатов</vt:lpstr>
      <vt:lpstr>На основе исторических этапов развития социального управления</vt:lpstr>
      <vt:lpstr>По степени научности</vt:lpstr>
      <vt:lpstr>  Цели и задачи управленческой деятельности  </vt:lpstr>
      <vt:lpstr>Презентация PowerPoint</vt:lpstr>
      <vt:lpstr>Презентация PowerPoint</vt:lpstr>
      <vt:lpstr>Цели социального управления</vt:lpstr>
      <vt:lpstr>Цели социального управления</vt:lpstr>
      <vt:lpstr>Стратегическое управление</vt:lpstr>
      <vt:lpstr> Тактическое и оперативное управление </vt:lpstr>
      <vt:lpstr> Стратегия руководства</vt:lpstr>
      <vt:lpstr>Модели стратегии управления </vt:lpstr>
      <vt:lpstr>Цели управленческой деятельности</vt:lpstr>
      <vt:lpstr>Цели управленческой деятельности</vt:lpstr>
      <vt:lpstr>Факторы управления социальными системами </vt:lpstr>
      <vt:lpstr>Стратегия управленческой деятельности </vt:lpstr>
      <vt:lpstr> Тактика управленческой деятельности </vt:lpstr>
      <vt:lpstr>Презентация PowerPoint</vt:lpstr>
      <vt:lpstr> Организационная структура системы управления  </vt:lpstr>
      <vt:lpstr>Презентация PowerPoint</vt:lpstr>
      <vt:lpstr>Структура формальной организации</vt:lpstr>
      <vt:lpstr> Уровни управления </vt:lpstr>
      <vt:lpstr>Иерархическая организационная структура</vt:lpstr>
      <vt:lpstr>Иерархическая организационная структура</vt:lpstr>
      <vt:lpstr>Функциональная организационная структура</vt:lpstr>
      <vt:lpstr> Аппарат управления </vt:lpstr>
      <vt:lpstr> </vt:lpstr>
      <vt:lpstr>Презентация PowerPoint</vt:lpstr>
      <vt:lpstr>Понятие об управленческой информации </vt:lpstr>
      <vt:lpstr>Информационное обеспечение </vt:lpstr>
      <vt:lpstr> Виды управленческой информации </vt:lpstr>
      <vt:lpstr> Виды управленческой информации </vt:lpstr>
      <vt:lpstr> Виды управленческой информации </vt:lpstr>
      <vt:lpstr> Качество управленческой информации </vt:lpstr>
      <vt:lpstr> Качество управленческой информации </vt:lpstr>
      <vt:lpstr> Обратная связь</vt:lpstr>
      <vt:lpstr> Обратная связь</vt:lpstr>
      <vt:lpstr> Обратная связь</vt:lpstr>
      <vt:lpstr> Обратная связь</vt:lpstr>
      <vt:lpstr> Обратная связь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Защита информации при проведении совещаний и переговоров</dc:title>
  <dc:creator>Светлана Качалкова</dc:creator>
  <cp:lastModifiedBy>вп</cp:lastModifiedBy>
  <cp:revision>125</cp:revision>
  <dcterms:created xsi:type="dcterms:W3CDTF">2018-03-18T14:19:39Z</dcterms:created>
  <dcterms:modified xsi:type="dcterms:W3CDTF">2025-11-03T12:25:23Z</dcterms:modified>
</cp:coreProperties>
</file>