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97" r:id="rId1"/>
    <p:sldMasterId id="2147483816" r:id="rId2"/>
  </p:sldMasterIdLst>
  <p:notesMasterIdLst>
    <p:notesMasterId r:id="rId81"/>
  </p:notesMasterIdLst>
  <p:sldIdLst>
    <p:sldId id="256" r:id="rId3"/>
    <p:sldId id="1794" r:id="rId4"/>
    <p:sldId id="2327" r:id="rId5"/>
    <p:sldId id="2328" r:id="rId6"/>
    <p:sldId id="1811" r:id="rId7"/>
    <p:sldId id="1989" r:id="rId8"/>
    <p:sldId id="1990" r:id="rId9"/>
    <p:sldId id="2329" r:id="rId10"/>
    <p:sldId id="1991" r:id="rId11"/>
    <p:sldId id="1992" r:id="rId12"/>
    <p:sldId id="1993" r:id="rId13"/>
    <p:sldId id="1994" r:id="rId14"/>
    <p:sldId id="1995" r:id="rId15"/>
    <p:sldId id="1996" r:id="rId16"/>
    <p:sldId id="1805" r:id="rId17"/>
    <p:sldId id="1806" r:id="rId18"/>
    <p:sldId id="2338" r:id="rId19"/>
    <p:sldId id="2330" r:id="rId20"/>
    <p:sldId id="2331" r:id="rId21"/>
    <p:sldId id="2332" r:id="rId22"/>
    <p:sldId id="2333" r:id="rId23"/>
    <p:sldId id="2334" r:id="rId24"/>
    <p:sldId id="2416" r:id="rId25"/>
    <p:sldId id="2417" r:id="rId26"/>
    <p:sldId id="2415" r:id="rId27"/>
    <p:sldId id="2339" r:id="rId28"/>
    <p:sldId id="2340" r:id="rId29"/>
    <p:sldId id="2341" r:id="rId30"/>
    <p:sldId id="2337" r:id="rId31"/>
    <p:sldId id="2004" r:id="rId32"/>
    <p:sldId id="1999" r:id="rId33"/>
    <p:sldId id="2000" r:id="rId34"/>
    <p:sldId id="2001" r:id="rId35"/>
    <p:sldId id="2002" r:id="rId36"/>
    <p:sldId id="2003" r:id="rId37"/>
    <p:sldId id="2323" r:id="rId38"/>
    <p:sldId id="2325" r:id="rId39"/>
    <p:sldId id="2324" r:id="rId40"/>
    <p:sldId id="2326" r:id="rId41"/>
    <p:sldId id="2335" r:id="rId42"/>
    <p:sldId id="2336" r:id="rId43"/>
    <p:sldId id="1830" r:id="rId44"/>
    <p:sldId id="2342" r:id="rId45"/>
    <p:sldId id="2343" r:id="rId46"/>
    <p:sldId id="2344" r:id="rId47"/>
    <p:sldId id="2345" r:id="rId48"/>
    <p:sldId id="2346" r:id="rId49"/>
    <p:sldId id="2347" r:id="rId50"/>
    <p:sldId id="2418" r:id="rId51"/>
    <p:sldId id="2348" r:id="rId52"/>
    <p:sldId id="2349" r:id="rId53"/>
    <p:sldId id="2350" r:id="rId54"/>
    <p:sldId id="2353" r:id="rId55"/>
    <p:sldId id="2354" r:id="rId56"/>
    <p:sldId id="2352" r:id="rId57"/>
    <p:sldId id="2419" r:id="rId58"/>
    <p:sldId id="2423" r:id="rId59"/>
    <p:sldId id="2424" r:id="rId60"/>
    <p:sldId id="2425" r:id="rId61"/>
    <p:sldId id="2431" r:id="rId62"/>
    <p:sldId id="2430" r:id="rId63"/>
    <p:sldId id="2426" r:id="rId64"/>
    <p:sldId id="2427" r:id="rId65"/>
    <p:sldId id="2428" r:id="rId66"/>
    <p:sldId id="2433" r:id="rId67"/>
    <p:sldId id="2434" r:id="rId68"/>
    <p:sldId id="2435" r:id="rId69"/>
    <p:sldId id="2436" r:id="rId70"/>
    <p:sldId id="2437" r:id="rId71"/>
    <p:sldId id="2438" r:id="rId72"/>
    <p:sldId id="2439" r:id="rId73"/>
    <p:sldId id="2440" r:id="rId74"/>
    <p:sldId id="2441" r:id="rId75"/>
    <p:sldId id="2442" r:id="rId76"/>
    <p:sldId id="2443" r:id="rId77"/>
    <p:sldId id="2444" r:id="rId78"/>
    <p:sldId id="2445" r:id="rId79"/>
    <p:sldId id="933" r:id="rId8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68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heme" Target="theme/theme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presProps" Target="presProps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B4390-C0A9-4813-9DA2-F4E0CCDFEB68}" type="doc">
      <dgm:prSet loTypeId="urn:microsoft.com/office/officeart/2005/8/layout/process3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7D2F95-1DD2-4EC9-8E6A-8C9814E1F41F}">
      <dgm:prSet phldrT="[Текст]"/>
      <dgm:spPr/>
      <dgm:t>
        <a:bodyPr/>
        <a:lstStyle/>
        <a:p>
          <a:r>
            <a:rPr lang="ru-RU" dirty="0" smtClean="0"/>
            <a:t>КФО 2</a:t>
          </a:r>
          <a:endParaRPr lang="ru-RU" dirty="0"/>
        </a:p>
      </dgm:t>
    </dgm:pt>
    <dgm:pt modelId="{D213CAA9-C571-4C32-905A-0CDFF1369374}" type="parTrans" cxnId="{93A56481-F510-4668-9191-B9733A88F6FD}">
      <dgm:prSet/>
      <dgm:spPr/>
      <dgm:t>
        <a:bodyPr/>
        <a:lstStyle/>
        <a:p>
          <a:endParaRPr lang="ru-RU"/>
        </a:p>
      </dgm:t>
    </dgm:pt>
    <dgm:pt modelId="{77AE6406-67F2-4D9B-92EC-99CE7C70AF91}" type="sibTrans" cxnId="{93A56481-F510-4668-9191-B9733A88F6FD}">
      <dgm:prSet/>
      <dgm:spPr/>
      <dgm:t>
        <a:bodyPr/>
        <a:lstStyle/>
        <a:p>
          <a:endParaRPr lang="ru-RU" dirty="0"/>
        </a:p>
      </dgm:t>
    </dgm:pt>
    <dgm:pt modelId="{DFE5F03F-F35D-4F0D-8077-311C529CEB39}">
      <dgm:prSet phldrT="[Текст]"/>
      <dgm:spPr/>
      <dgm:t>
        <a:bodyPr/>
        <a:lstStyle/>
        <a:p>
          <a:r>
            <a:rPr lang="ru-RU" dirty="0" smtClean="0"/>
            <a:t>Показатель равен нулю</a:t>
          </a:r>
          <a:endParaRPr lang="ru-RU" dirty="0"/>
        </a:p>
      </dgm:t>
    </dgm:pt>
    <dgm:pt modelId="{265B4301-CD67-4EF3-A12E-8494244EE5A6}" type="parTrans" cxnId="{789D2756-E6B5-472B-B600-3E724AE3AF76}">
      <dgm:prSet/>
      <dgm:spPr/>
      <dgm:t>
        <a:bodyPr/>
        <a:lstStyle/>
        <a:p>
          <a:endParaRPr lang="ru-RU"/>
        </a:p>
      </dgm:t>
    </dgm:pt>
    <dgm:pt modelId="{F15C9DA3-9377-48F5-A9EE-F13465612509}" type="sibTrans" cxnId="{789D2756-E6B5-472B-B600-3E724AE3AF76}">
      <dgm:prSet/>
      <dgm:spPr/>
      <dgm:t>
        <a:bodyPr/>
        <a:lstStyle/>
        <a:p>
          <a:endParaRPr lang="ru-RU"/>
        </a:p>
      </dgm:t>
    </dgm:pt>
    <dgm:pt modelId="{DAEC52F9-3687-452B-BD07-2EE6EE06F233}">
      <dgm:prSet phldrT="[Текст]"/>
      <dgm:spPr/>
      <dgm:t>
        <a:bodyPr/>
        <a:lstStyle/>
        <a:p>
          <a:r>
            <a:rPr lang="ru-RU" dirty="0" smtClean="0"/>
            <a:t>КФО 5</a:t>
          </a:r>
          <a:endParaRPr lang="ru-RU" dirty="0"/>
        </a:p>
      </dgm:t>
    </dgm:pt>
    <dgm:pt modelId="{5E989730-D0CF-41EB-877E-DC81D73151C5}" type="parTrans" cxnId="{C549B532-DA0C-4D35-B206-7B025DAD11E8}">
      <dgm:prSet/>
      <dgm:spPr/>
      <dgm:t>
        <a:bodyPr/>
        <a:lstStyle/>
        <a:p>
          <a:endParaRPr lang="ru-RU"/>
        </a:p>
      </dgm:t>
    </dgm:pt>
    <dgm:pt modelId="{BA22805F-6D2A-4210-BE96-7BB604B473DE}" type="sibTrans" cxnId="{C549B532-DA0C-4D35-B206-7B025DAD11E8}">
      <dgm:prSet/>
      <dgm:spPr/>
      <dgm:t>
        <a:bodyPr/>
        <a:lstStyle/>
        <a:p>
          <a:endParaRPr lang="ru-RU"/>
        </a:p>
      </dgm:t>
    </dgm:pt>
    <dgm:pt modelId="{66141E3B-DB9A-4F98-8E28-ADF0E118D653}">
      <dgm:prSet phldrT="[Текст]"/>
      <dgm:spPr/>
      <dgm:t>
        <a:bodyPr/>
        <a:lstStyle/>
        <a:p>
          <a:r>
            <a:rPr lang="ru-RU" dirty="0" smtClean="0"/>
            <a:t>Расходы в соответствии с целями соглашения</a:t>
          </a:r>
          <a:endParaRPr lang="ru-RU" dirty="0"/>
        </a:p>
      </dgm:t>
    </dgm:pt>
    <dgm:pt modelId="{B8AB43B3-AA57-4B85-8D68-26CC09877EB8}" type="parTrans" cxnId="{5EFB9CFA-57C5-4716-96C6-DA9759496A62}">
      <dgm:prSet/>
      <dgm:spPr/>
      <dgm:t>
        <a:bodyPr/>
        <a:lstStyle/>
        <a:p>
          <a:endParaRPr lang="ru-RU"/>
        </a:p>
      </dgm:t>
    </dgm:pt>
    <dgm:pt modelId="{15A0E846-A609-4C25-B7E4-B028F8CB18CA}" type="sibTrans" cxnId="{5EFB9CFA-57C5-4716-96C6-DA9759496A62}">
      <dgm:prSet/>
      <dgm:spPr/>
      <dgm:t>
        <a:bodyPr/>
        <a:lstStyle/>
        <a:p>
          <a:endParaRPr lang="ru-RU"/>
        </a:p>
      </dgm:t>
    </dgm:pt>
    <dgm:pt modelId="{8AB2ACCA-0BC7-408F-B069-8F75DCAB1080}" type="pres">
      <dgm:prSet presAssocID="{F6EB4390-C0A9-4813-9DA2-F4E0CCDFEB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A8AC70-3F69-4D57-9C97-3001A3513E1A}" type="pres">
      <dgm:prSet presAssocID="{137D2F95-1DD2-4EC9-8E6A-8C9814E1F41F}" presName="composite" presStyleCnt="0"/>
      <dgm:spPr/>
    </dgm:pt>
    <dgm:pt modelId="{9DFB0B71-90EC-465F-893C-5365F1649DFB}" type="pres">
      <dgm:prSet presAssocID="{137D2F95-1DD2-4EC9-8E6A-8C9814E1F41F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78AB03-A906-46FA-B68E-F7F99D1C0B5B}" type="pres">
      <dgm:prSet presAssocID="{137D2F95-1DD2-4EC9-8E6A-8C9814E1F41F}" presName="parSh" presStyleLbl="node1" presStyleIdx="0" presStyleCnt="2"/>
      <dgm:spPr/>
      <dgm:t>
        <a:bodyPr/>
        <a:lstStyle/>
        <a:p>
          <a:endParaRPr lang="ru-RU"/>
        </a:p>
      </dgm:t>
    </dgm:pt>
    <dgm:pt modelId="{18BF7FCE-422B-4BF3-A150-F67DE652DD9C}" type="pres">
      <dgm:prSet presAssocID="{137D2F95-1DD2-4EC9-8E6A-8C9814E1F41F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72B68-114F-49CB-A16D-91BBF710C715}" type="pres">
      <dgm:prSet presAssocID="{77AE6406-67F2-4D9B-92EC-99CE7C70AF91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EEA79A4-82B5-4F1E-B613-EEAA2FB38CAA}" type="pres">
      <dgm:prSet presAssocID="{77AE6406-67F2-4D9B-92EC-99CE7C70AF91}" presName="connTx" presStyleLbl="sibTrans2D1" presStyleIdx="0" presStyleCnt="1"/>
      <dgm:spPr/>
      <dgm:t>
        <a:bodyPr/>
        <a:lstStyle/>
        <a:p>
          <a:endParaRPr lang="ru-RU"/>
        </a:p>
      </dgm:t>
    </dgm:pt>
    <dgm:pt modelId="{F0A56D81-5530-4D96-82B1-998A925DE52C}" type="pres">
      <dgm:prSet presAssocID="{DAEC52F9-3687-452B-BD07-2EE6EE06F233}" presName="composite" presStyleCnt="0"/>
      <dgm:spPr/>
    </dgm:pt>
    <dgm:pt modelId="{75687F45-C6B1-438E-B19E-D1CA0685E3A4}" type="pres">
      <dgm:prSet presAssocID="{DAEC52F9-3687-452B-BD07-2EE6EE06F233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7049F-2C28-4547-8EBF-1A575379F6C0}" type="pres">
      <dgm:prSet presAssocID="{DAEC52F9-3687-452B-BD07-2EE6EE06F233}" presName="parSh" presStyleLbl="node1" presStyleIdx="1" presStyleCnt="2"/>
      <dgm:spPr/>
      <dgm:t>
        <a:bodyPr/>
        <a:lstStyle/>
        <a:p>
          <a:endParaRPr lang="ru-RU"/>
        </a:p>
      </dgm:t>
    </dgm:pt>
    <dgm:pt modelId="{06A78B16-8236-4319-9460-C092CD1CC075}" type="pres">
      <dgm:prSet presAssocID="{DAEC52F9-3687-452B-BD07-2EE6EE06F233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72AA1D-A8B4-43E1-AEAA-4B7B91D255D1}" type="presOf" srcId="{DAEC52F9-3687-452B-BD07-2EE6EE06F233}" destId="{75687F45-C6B1-438E-B19E-D1CA0685E3A4}" srcOrd="0" destOrd="0" presId="urn:microsoft.com/office/officeart/2005/8/layout/process3"/>
    <dgm:cxn modelId="{1E575699-41E5-4A2F-AE9E-E918C7D755ED}" type="presOf" srcId="{66141E3B-DB9A-4F98-8E28-ADF0E118D653}" destId="{06A78B16-8236-4319-9460-C092CD1CC075}" srcOrd="0" destOrd="0" presId="urn:microsoft.com/office/officeart/2005/8/layout/process3"/>
    <dgm:cxn modelId="{93A56481-F510-4668-9191-B9733A88F6FD}" srcId="{F6EB4390-C0A9-4813-9DA2-F4E0CCDFEB68}" destId="{137D2F95-1DD2-4EC9-8E6A-8C9814E1F41F}" srcOrd="0" destOrd="0" parTransId="{D213CAA9-C571-4C32-905A-0CDFF1369374}" sibTransId="{77AE6406-67F2-4D9B-92EC-99CE7C70AF91}"/>
    <dgm:cxn modelId="{7B3584C2-2A43-48D1-B79A-41EBAD02B28C}" type="presOf" srcId="{77AE6406-67F2-4D9B-92EC-99CE7C70AF91}" destId="{EEEA79A4-82B5-4F1E-B613-EEAA2FB38CAA}" srcOrd="1" destOrd="0" presId="urn:microsoft.com/office/officeart/2005/8/layout/process3"/>
    <dgm:cxn modelId="{5EFB9CFA-57C5-4716-96C6-DA9759496A62}" srcId="{DAEC52F9-3687-452B-BD07-2EE6EE06F233}" destId="{66141E3B-DB9A-4F98-8E28-ADF0E118D653}" srcOrd="0" destOrd="0" parTransId="{B8AB43B3-AA57-4B85-8D68-26CC09877EB8}" sibTransId="{15A0E846-A609-4C25-B7E4-B028F8CB18CA}"/>
    <dgm:cxn modelId="{789D2756-E6B5-472B-B600-3E724AE3AF76}" srcId="{137D2F95-1DD2-4EC9-8E6A-8C9814E1F41F}" destId="{DFE5F03F-F35D-4F0D-8077-311C529CEB39}" srcOrd="0" destOrd="0" parTransId="{265B4301-CD67-4EF3-A12E-8494244EE5A6}" sibTransId="{F15C9DA3-9377-48F5-A9EE-F13465612509}"/>
    <dgm:cxn modelId="{37724DC9-7045-404D-ACFB-C8A06A24B182}" type="presOf" srcId="{DFE5F03F-F35D-4F0D-8077-311C529CEB39}" destId="{18BF7FCE-422B-4BF3-A150-F67DE652DD9C}" srcOrd="0" destOrd="0" presId="urn:microsoft.com/office/officeart/2005/8/layout/process3"/>
    <dgm:cxn modelId="{A185E705-F01B-4F71-B96C-A509304869C5}" type="presOf" srcId="{137D2F95-1DD2-4EC9-8E6A-8C9814E1F41F}" destId="{9DFB0B71-90EC-465F-893C-5365F1649DFB}" srcOrd="0" destOrd="0" presId="urn:microsoft.com/office/officeart/2005/8/layout/process3"/>
    <dgm:cxn modelId="{CDD89C05-4E53-4841-BC35-A4B20ACFE463}" type="presOf" srcId="{77AE6406-67F2-4D9B-92EC-99CE7C70AF91}" destId="{E0772B68-114F-49CB-A16D-91BBF710C715}" srcOrd="0" destOrd="0" presId="urn:microsoft.com/office/officeart/2005/8/layout/process3"/>
    <dgm:cxn modelId="{F2E9DEEE-9C66-4627-97A2-2FDF2C3E88F8}" type="presOf" srcId="{F6EB4390-C0A9-4813-9DA2-F4E0CCDFEB68}" destId="{8AB2ACCA-0BC7-408F-B069-8F75DCAB1080}" srcOrd="0" destOrd="0" presId="urn:microsoft.com/office/officeart/2005/8/layout/process3"/>
    <dgm:cxn modelId="{C549B532-DA0C-4D35-B206-7B025DAD11E8}" srcId="{F6EB4390-C0A9-4813-9DA2-F4E0CCDFEB68}" destId="{DAEC52F9-3687-452B-BD07-2EE6EE06F233}" srcOrd="1" destOrd="0" parTransId="{5E989730-D0CF-41EB-877E-DC81D73151C5}" sibTransId="{BA22805F-6D2A-4210-BE96-7BB604B473DE}"/>
    <dgm:cxn modelId="{F6BA85F1-789B-44F3-BFEF-66AB70912F52}" type="presOf" srcId="{DAEC52F9-3687-452B-BD07-2EE6EE06F233}" destId="{E847049F-2C28-4547-8EBF-1A575379F6C0}" srcOrd="1" destOrd="0" presId="urn:microsoft.com/office/officeart/2005/8/layout/process3"/>
    <dgm:cxn modelId="{BB2B8CB8-369C-4F99-B700-1BBFC9AA7547}" type="presOf" srcId="{137D2F95-1DD2-4EC9-8E6A-8C9814E1F41F}" destId="{F878AB03-A906-46FA-B68E-F7F99D1C0B5B}" srcOrd="1" destOrd="0" presId="urn:microsoft.com/office/officeart/2005/8/layout/process3"/>
    <dgm:cxn modelId="{522244CC-652C-4301-A631-21F0433DFBA3}" type="presParOf" srcId="{8AB2ACCA-0BC7-408F-B069-8F75DCAB1080}" destId="{E8A8AC70-3F69-4D57-9C97-3001A3513E1A}" srcOrd="0" destOrd="0" presId="urn:microsoft.com/office/officeart/2005/8/layout/process3"/>
    <dgm:cxn modelId="{B9C26ABD-B694-4977-BFB2-E9DF53814974}" type="presParOf" srcId="{E8A8AC70-3F69-4D57-9C97-3001A3513E1A}" destId="{9DFB0B71-90EC-465F-893C-5365F1649DFB}" srcOrd="0" destOrd="0" presId="urn:microsoft.com/office/officeart/2005/8/layout/process3"/>
    <dgm:cxn modelId="{12FB82B4-5F83-4487-8C4F-04345F320330}" type="presParOf" srcId="{E8A8AC70-3F69-4D57-9C97-3001A3513E1A}" destId="{F878AB03-A906-46FA-B68E-F7F99D1C0B5B}" srcOrd="1" destOrd="0" presId="urn:microsoft.com/office/officeart/2005/8/layout/process3"/>
    <dgm:cxn modelId="{89C84B82-D692-4B91-AE87-48002D1A20EC}" type="presParOf" srcId="{E8A8AC70-3F69-4D57-9C97-3001A3513E1A}" destId="{18BF7FCE-422B-4BF3-A150-F67DE652DD9C}" srcOrd="2" destOrd="0" presId="urn:microsoft.com/office/officeart/2005/8/layout/process3"/>
    <dgm:cxn modelId="{617AF509-94E8-4A8F-A2C2-86FD0E605DB5}" type="presParOf" srcId="{8AB2ACCA-0BC7-408F-B069-8F75DCAB1080}" destId="{E0772B68-114F-49CB-A16D-91BBF710C715}" srcOrd="1" destOrd="0" presId="urn:microsoft.com/office/officeart/2005/8/layout/process3"/>
    <dgm:cxn modelId="{023DAD20-F02B-42DC-9716-CD676E1EDB58}" type="presParOf" srcId="{E0772B68-114F-49CB-A16D-91BBF710C715}" destId="{EEEA79A4-82B5-4F1E-B613-EEAA2FB38CAA}" srcOrd="0" destOrd="0" presId="urn:microsoft.com/office/officeart/2005/8/layout/process3"/>
    <dgm:cxn modelId="{D24E7B62-C7FD-459F-AD60-EAC38EB32759}" type="presParOf" srcId="{8AB2ACCA-0BC7-408F-B069-8F75DCAB1080}" destId="{F0A56D81-5530-4D96-82B1-998A925DE52C}" srcOrd="2" destOrd="0" presId="urn:microsoft.com/office/officeart/2005/8/layout/process3"/>
    <dgm:cxn modelId="{00658068-3A06-4317-A04B-0034ADE06AFE}" type="presParOf" srcId="{F0A56D81-5530-4D96-82B1-998A925DE52C}" destId="{75687F45-C6B1-438E-B19E-D1CA0685E3A4}" srcOrd="0" destOrd="0" presId="urn:microsoft.com/office/officeart/2005/8/layout/process3"/>
    <dgm:cxn modelId="{61FB32F7-E884-4EA4-987C-0D8E6EAE89DB}" type="presParOf" srcId="{F0A56D81-5530-4D96-82B1-998A925DE52C}" destId="{E847049F-2C28-4547-8EBF-1A575379F6C0}" srcOrd="1" destOrd="0" presId="urn:microsoft.com/office/officeart/2005/8/layout/process3"/>
    <dgm:cxn modelId="{7BC1E2B0-6A6A-4642-97A4-EFD11C9C1BF9}" type="presParOf" srcId="{F0A56D81-5530-4D96-82B1-998A925DE52C}" destId="{06A78B16-8236-4319-9460-C092CD1CC07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47D0C-AF26-44CB-9851-67D3FC54A4C7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1387FD69-9110-44C4-B550-246F671E6BEE}">
      <dgm:prSet phldrT="[Текст]"/>
      <dgm:spPr/>
      <dgm:t>
        <a:bodyPr/>
        <a:lstStyle/>
        <a:p>
          <a:pPr>
            <a:lnSpc>
              <a:spcPct val="120000"/>
            </a:lnSpc>
          </a:pPr>
          <a:r>
            <a:rPr lang="ru-RU" dirty="0" smtClean="0"/>
            <a:t>Электронный документооборот</a:t>
          </a:r>
          <a:endParaRPr lang="ru-RU" dirty="0"/>
        </a:p>
      </dgm:t>
    </dgm:pt>
    <dgm:pt modelId="{19AB4BBD-1682-4224-8F0D-0F3838EA1392}" type="parTrans" cxnId="{A6C18CA2-F4B3-4219-BC35-505635E50AEC}">
      <dgm:prSet/>
      <dgm:spPr/>
      <dgm:t>
        <a:bodyPr/>
        <a:lstStyle/>
        <a:p>
          <a:endParaRPr lang="ru-RU"/>
        </a:p>
      </dgm:t>
    </dgm:pt>
    <dgm:pt modelId="{5DB109CF-4ADE-498F-874D-C7BF3FF3529D}" type="sibTrans" cxnId="{A6C18CA2-F4B3-4219-BC35-505635E50AEC}">
      <dgm:prSet/>
      <dgm:spPr/>
      <dgm:t>
        <a:bodyPr/>
        <a:lstStyle/>
        <a:p>
          <a:endParaRPr lang="ru-RU"/>
        </a:p>
      </dgm:t>
    </dgm:pt>
    <dgm:pt modelId="{CDB7F5E0-7BC4-4B92-8F4D-A93118FA4DE4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FF0000"/>
              </a:solidFill>
            </a:rPr>
            <a:t>Скан-копии?</a:t>
          </a:r>
          <a:endParaRPr lang="ru-RU" sz="3200" dirty="0">
            <a:solidFill>
              <a:srgbClr val="FF0000"/>
            </a:solidFill>
          </a:endParaRPr>
        </a:p>
      </dgm:t>
    </dgm:pt>
    <dgm:pt modelId="{033CE6C4-6531-44D4-B0E0-72301F7768FC}" type="parTrans" cxnId="{1C8D1732-A19E-4C31-88DE-A46D6FE2BAFB}">
      <dgm:prSet/>
      <dgm:spPr/>
      <dgm:t>
        <a:bodyPr/>
        <a:lstStyle/>
        <a:p>
          <a:endParaRPr lang="ru-RU"/>
        </a:p>
      </dgm:t>
    </dgm:pt>
    <dgm:pt modelId="{682F69EA-A8B8-4272-83E8-343723FF8FAD}" type="sibTrans" cxnId="{1C8D1732-A19E-4C31-88DE-A46D6FE2BAFB}">
      <dgm:prSet/>
      <dgm:spPr/>
      <dgm:t>
        <a:bodyPr/>
        <a:lstStyle/>
        <a:p>
          <a:endParaRPr lang="ru-RU"/>
        </a:p>
      </dgm:t>
    </dgm:pt>
    <dgm:pt modelId="{45EC5DD9-1B58-47D3-8B81-10E7BD54E2EA}" type="pres">
      <dgm:prSet presAssocID="{D3147D0C-AF26-44CB-9851-67D3FC54A4C7}" presName="Name0" presStyleCnt="0">
        <dgm:presLayoutVars>
          <dgm:dir/>
          <dgm:resizeHandles val="exact"/>
        </dgm:presLayoutVars>
      </dgm:prSet>
      <dgm:spPr/>
    </dgm:pt>
    <dgm:pt modelId="{E0C0EB2F-2CF0-4867-AB8A-00A7E9A360ED}" type="pres">
      <dgm:prSet presAssocID="{1387FD69-9110-44C4-B550-246F671E6BE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605B9-B54C-443F-B5A6-294D3165FB6C}" type="pres">
      <dgm:prSet presAssocID="{5DB109CF-4ADE-498F-874D-C7BF3FF3529D}" presName="sibTrans" presStyleLbl="sibTrans2D1" presStyleIdx="0" presStyleCnt="1"/>
      <dgm:spPr/>
      <dgm:t>
        <a:bodyPr/>
        <a:lstStyle/>
        <a:p>
          <a:endParaRPr lang="ru-RU"/>
        </a:p>
      </dgm:t>
    </dgm:pt>
    <dgm:pt modelId="{7D69E749-9044-4346-8AE3-A5F9E52E90E8}" type="pres">
      <dgm:prSet presAssocID="{5DB109CF-4ADE-498F-874D-C7BF3FF3529D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69F4DC1-D8C0-4F2F-94BF-3F4944D1A180}" type="pres">
      <dgm:prSet presAssocID="{CDB7F5E0-7BC4-4B92-8F4D-A93118FA4DE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C18CA2-F4B3-4219-BC35-505635E50AEC}" srcId="{D3147D0C-AF26-44CB-9851-67D3FC54A4C7}" destId="{1387FD69-9110-44C4-B550-246F671E6BEE}" srcOrd="0" destOrd="0" parTransId="{19AB4BBD-1682-4224-8F0D-0F3838EA1392}" sibTransId="{5DB109CF-4ADE-498F-874D-C7BF3FF3529D}"/>
    <dgm:cxn modelId="{6AE9B1A2-C5E0-4C9D-A0CA-54065DCBF91C}" type="presOf" srcId="{D3147D0C-AF26-44CB-9851-67D3FC54A4C7}" destId="{45EC5DD9-1B58-47D3-8B81-10E7BD54E2EA}" srcOrd="0" destOrd="0" presId="urn:microsoft.com/office/officeart/2005/8/layout/process1"/>
    <dgm:cxn modelId="{8A30C82E-AD0F-4D34-89AC-1E7CD8F6827B}" type="presOf" srcId="{CDB7F5E0-7BC4-4B92-8F4D-A93118FA4DE4}" destId="{669F4DC1-D8C0-4F2F-94BF-3F4944D1A180}" srcOrd="0" destOrd="0" presId="urn:microsoft.com/office/officeart/2005/8/layout/process1"/>
    <dgm:cxn modelId="{7ED2C227-4651-40E5-8247-6D7050ADB1D3}" type="presOf" srcId="{5DB109CF-4ADE-498F-874D-C7BF3FF3529D}" destId="{7D69E749-9044-4346-8AE3-A5F9E52E90E8}" srcOrd="1" destOrd="0" presId="urn:microsoft.com/office/officeart/2005/8/layout/process1"/>
    <dgm:cxn modelId="{1C8D1732-A19E-4C31-88DE-A46D6FE2BAFB}" srcId="{D3147D0C-AF26-44CB-9851-67D3FC54A4C7}" destId="{CDB7F5E0-7BC4-4B92-8F4D-A93118FA4DE4}" srcOrd="1" destOrd="0" parTransId="{033CE6C4-6531-44D4-B0E0-72301F7768FC}" sibTransId="{682F69EA-A8B8-4272-83E8-343723FF8FAD}"/>
    <dgm:cxn modelId="{FFE304BD-412C-471E-BABF-2F39F49E765F}" type="presOf" srcId="{5DB109CF-4ADE-498F-874D-C7BF3FF3529D}" destId="{35A605B9-B54C-443F-B5A6-294D3165FB6C}" srcOrd="0" destOrd="0" presId="urn:microsoft.com/office/officeart/2005/8/layout/process1"/>
    <dgm:cxn modelId="{58A2B003-AAE6-46AE-BDC1-DC1D983BADAF}" type="presOf" srcId="{1387FD69-9110-44C4-B550-246F671E6BEE}" destId="{E0C0EB2F-2CF0-4867-AB8A-00A7E9A360ED}" srcOrd="0" destOrd="0" presId="urn:microsoft.com/office/officeart/2005/8/layout/process1"/>
    <dgm:cxn modelId="{A371E0A0-C325-4F05-A42D-FCEE21161514}" type="presParOf" srcId="{45EC5DD9-1B58-47D3-8B81-10E7BD54E2EA}" destId="{E0C0EB2F-2CF0-4867-AB8A-00A7E9A360ED}" srcOrd="0" destOrd="0" presId="urn:microsoft.com/office/officeart/2005/8/layout/process1"/>
    <dgm:cxn modelId="{D8B52A97-68EC-406D-BBC7-AFB8E0DB6A36}" type="presParOf" srcId="{45EC5DD9-1B58-47D3-8B81-10E7BD54E2EA}" destId="{35A605B9-B54C-443F-B5A6-294D3165FB6C}" srcOrd="1" destOrd="0" presId="urn:microsoft.com/office/officeart/2005/8/layout/process1"/>
    <dgm:cxn modelId="{A76B1BC0-ADE6-483E-BBFC-1856734FD221}" type="presParOf" srcId="{35A605B9-B54C-443F-B5A6-294D3165FB6C}" destId="{7D69E749-9044-4346-8AE3-A5F9E52E90E8}" srcOrd="0" destOrd="0" presId="urn:microsoft.com/office/officeart/2005/8/layout/process1"/>
    <dgm:cxn modelId="{3064F128-AF38-4C99-BEE1-E5A236226D67}" type="presParOf" srcId="{45EC5DD9-1B58-47D3-8B81-10E7BD54E2EA}" destId="{669F4DC1-D8C0-4F2F-94BF-3F4944D1A18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711A6D-0B85-4073-BA89-CF861B68A518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7B561447-0A6A-414F-AF5D-045A55CDD765}">
      <dgm:prSet phldrT="[Текст]"/>
      <dgm:spPr/>
      <dgm:t>
        <a:bodyPr/>
        <a:lstStyle/>
        <a:p>
          <a:pPr>
            <a:lnSpc>
              <a:spcPct val="120000"/>
            </a:lnSpc>
          </a:pPr>
          <a:r>
            <a:rPr lang="ru-RU" dirty="0" smtClean="0"/>
            <a:t>Создание </a:t>
          </a:r>
          <a:r>
            <a:rPr lang="ru-RU" dirty="0" smtClean="0">
              <a:solidFill>
                <a:srgbClr val="C00000"/>
              </a:solidFill>
            </a:rPr>
            <a:t>внутри субъекта учета</a:t>
          </a:r>
          <a:endParaRPr lang="ru-RU" dirty="0">
            <a:solidFill>
              <a:srgbClr val="C00000"/>
            </a:solidFill>
          </a:endParaRPr>
        </a:p>
      </dgm:t>
    </dgm:pt>
    <dgm:pt modelId="{8A0E0357-6B2B-4E7B-9AA0-85AFD98BC334}" type="parTrans" cxnId="{871007FA-6A55-47F3-A3CB-6FA7C7662C59}">
      <dgm:prSet/>
      <dgm:spPr/>
      <dgm:t>
        <a:bodyPr/>
        <a:lstStyle/>
        <a:p>
          <a:endParaRPr lang="ru-RU"/>
        </a:p>
      </dgm:t>
    </dgm:pt>
    <dgm:pt modelId="{AEE7F6F6-B1CE-4FF1-861D-8FE2A21F0E02}" type="sibTrans" cxnId="{871007FA-6A55-47F3-A3CB-6FA7C7662C59}">
      <dgm:prSet/>
      <dgm:spPr/>
      <dgm:t>
        <a:bodyPr/>
        <a:lstStyle/>
        <a:p>
          <a:endParaRPr lang="ru-RU"/>
        </a:p>
      </dgm:t>
    </dgm:pt>
    <dgm:pt modelId="{48772713-2439-4D09-A37A-BB6A323C617E}">
      <dgm:prSet phldrT="[Текст]"/>
      <dgm:spPr/>
      <dgm:t>
        <a:bodyPr/>
        <a:lstStyle/>
        <a:p>
          <a:pPr>
            <a:lnSpc>
              <a:spcPct val="120000"/>
            </a:lnSpc>
          </a:pPr>
          <a:r>
            <a:rPr lang="ru-RU" dirty="0" smtClean="0"/>
            <a:t>Обработка </a:t>
          </a:r>
          <a:r>
            <a:rPr lang="ru-RU" dirty="0" smtClean="0">
              <a:solidFill>
                <a:srgbClr val="C00000"/>
              </a:solidFill>
            </a:rPr>
            <a:t>внутри ЦБ</a:t>
          </a:r>
          <a:endParaRPr lang="ru-RU" dirty="0">
            <a:solidFill>
              <a:srgbClr val="C00000"/>
            </a:solidFill>
          </a:endParaRPr>
        </a:p>
      </dgm:t>
    </dgm:pt>
    <dgm:pt modelId="{D57C93FD-D19E-403C-8208-73FBFFD6D1DA}" type="parTrans" cxnId="{95ACDBF9-DC80-4E87-B340-7E589A6A38C5}">
      <dgm:prSet/>
      <dgm:spPr/>
      <dgm:t>
        <a:bodyPr/>
        <a:lstStyle/>
        <a:p>
          <a:endParaRPr lang="ru-RU"/>
        </a:p>
      </dgm:t>
    </dgm:pt>
    <dgm:pt modelId="{72185493-49F4-496A-B897-29994FFB77F9}" type="sibTrans" cxnId="{95ACDBF9-DC80-4E87-B340-7E589A6A38C5}">
      <dgm:prSet/>
      <dgm:spPr/>
      <dgm:t>
        <a:bodyPr/>
        <a:lstStyle/>
        <a:p>
          <a:endParaRPr lang="ru-RU"/>
        </a:p>
      </dgm:t>
    </dgm:pt>
    <dgm:pt modelId="{BC6EB211-164E-422E-8ABC-C0A0368A6458}" type="pres">
      <dgm:prSet presAssocID="{9A711A6D-0B85-4073-BA89-CF861B68A518}" presName="Name0" presStyleCnt="0">
        <dgm:presLayoutVars>
          <dgm:dir/>
          <dgm:resizeHandles val="exact"/>
        </dgm:presLayoutVars>
      </dgm:prSet>
      <dgm:spPr/>
    </dgm:pt>
    <dgm:pt modelId="{CC2FC731-D3CA-4562-A230-95B5990B5650}" type="pres">
      <dgm:prSet presAssocID="{7B561447-0A6A-414F-AF5D-045A55CDD76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7E8B48-DB8B-4864-B150-51F130853DE1}" type="pres">
      <dgm:prSet presAssocID="{AEE7F6F6-B1CE-4FF1-861D-8FE2A21F0E02}" presName="sibTrans" presStyleLbl="sibTrans2D1" presStyleIdx="0" presStyleCnt="1"/>
      <dgm:spPr/>
      <dgm:t>
        <a:bodyPr/>
        <a:lstStyle/>
        <a:p>
          <a:endParaRPr lang="ru-RU"/>
        </a:p>
      </dgm:t>
    </dgm:pt>
    <dgm:pt modelId="{5DF782BC-C2F1-4F7D-B9F3-36878D90275D}" type="pres">
      <dgm:prSet presAssocID="{AEE7F6F6-B1CE-4FF1-861D-8FE2A21F0E02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03E5CEB5-CFBA-4DDB-B69E-020BDBE3C90D}" type="pres">
      <dgm:prSet presAssocID="{48772713-2439-4D09-A37A-BB6A323C617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5801F6-AA2E-4D74-84B1-6532767A5139}" type="presOf" srcId="{AEE7F6F6-B1CE-4FF1-861D-8FE2A21F0E02}" destId="{D37E8B48-DB8B-4864-B150-51F130853DE1}" srcOrd="0" destOrd="0" presId="urn:microsoft.com/office/officeart/2005/8/layout/process1"/>
    <dgm:cxn modelId="{871007FA-6A55-47F3-A3CB-6FA7C7662C59}" srcId="{9A711A6D-0B85-4073-BA89-CF861B68A518}" destId="{7B561447-0A6A-414F-AF5D-045A55CDD765}" srcOrd="0" destOrd="0" parTransId="{8A0E0357-6B2B-4E7B-9AA0-85AFD98BC334}" sibTransId="{AEE7F6F6-B1CE-4FF1-861D-8FE2A21F0E02}"/>
    <dgm:cxn modelId="{8B5882B6-ACE0-4FC4-B8CC-D670850BD919}" type="presOf" srcId="{7B561447-0A6A-414F-AF5D-045A55CDD765}" destId="{CC2FC731-D3CA-4562-A230-95B5990B5650}" srcOrd="0" destOrd="0" presId="urn:microsoft.com/office/officeart/2005/8/layout/process1"/>
    <dgm:cxn modelId="{2C4169B9-4407-4899-80AB-6133D0F055C7}" type="presOf" srcId="{48772713-2439-4D09-A37A-BB6A323C617E}" destId="{03E5CEB5-CFBA-4DDB-B69E-020BDBE3C90D}" srcOrd="0" destOrd="0" presId="urn:microsoft.com/office/officeart/2005/8/layout/process1"/>
    <dgm:cxn modelId="{47C5CAAA-5930-41A1-980F-EFC71B3017D4}" type="presOf" srcId="{9A711A6D-0B85-4073-BA89-CF861B68A518}" destId="{BC6EB211-164E-422E-8ABC-C0A0368A6458}" srcOrd="0" destOrd="0" presId="urn:microsoft.com/office/officeart/2005/8/layout/process1"/>
    <dgm:cxn modelId="{B335D4B5-34C4-4137-8EEC-C801C381466A}" type="presOf" srcId="{AEE7F6F6-B1CE-4FF1-861D-8FE2A21F0E02}" destId="{5DF782BC-C2F1-4F7D-B9F3-36878D90275D}" srcOrd="1" destOrd="0" presId="urn:microsoft.com/office/officeart/2005/8/layout/process1"/>
    <dgm:cxn modelId="{95ACDBF9-DC80-4E87-B340-7E589A6A38C5}" srcId="{9A711A6D-0B85-4073-BA89-CF861B68A518}" destId="{48772713-2439-4D09-A37A-BB6A323C617E}" srcOrd="1" destOrd="0" parTransId="{D57C93FD-D19E-403C-8208-73FBFFD6D1DA}" sibTransId="{72185493-49F4-496A-B897-29994FFB77F9}"/>
    <dgm:cxn modelId="{032C2226-1F22-4671-8211-FBE2829DF832}" type="presParOf" srcId="{BC6EB211-164E-422E-8ABC-C0A0368A6458}" destId="{CC2FC731-D3CA-4562-A230-95B5990B5650}" srcOrd="0" destOrd="0" presId="urn:microsoft.com/office/officeart/2005/8/layout/process1"/>
    <dgm:cxn modelId="{1A64C312-83AB-46BA-8850-878EAAAB616E}" type="presParOf" srcId="{BC6EB211-164E-422E-8ABC-C0A0368A6458}" destId="{D37E8B48-DB8B-4864-B150-51F130853DE1}" srcOrd="1" destOrd="0" presId="urn:microsoft.com/office/officeart/2005/8/layout/process1"/>
    <dgm:cxn modelId="{F4FC2628-D28D-4DED-B84B-25E7F084B9CA}" type="presParOf" srcId="{D37E8B48-DB8B-4864-B150-51F130853DE1}" destId="{5DF782BC-C2F1-4F7D-B9F3-36878D90275D}" srcOrd="0" destOrd="0" presId="urn:microsoft.com/office/officeart/2005/8/layout/process1"/>
    <dgm:cxn modelId="{16CAA7EB-63D6-453D-BA78-12225F20BFBD}" type="presParOf" srcId="{BC6EB211-164E-422E-8ABC-C0A0368A6458}" destId="{03E5CEB5-CFBA-4DDB-B69E-020BDBE3C90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5C6B0E-4C95-4D13-9084-DDAE277FE8AB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4498E35-3556-4FA2-A381-623C6F545BB6}">
      <dgm:prSet phldrT="[Текст]"/>
      <dgm:spPr/>
      <dgm:t>
        <a:bodyPr/>
        <a:lstStyle/>
        <a:p>
          <a:r>
            <a:rPr lang="ru-RU" dirty="0" smtClean="0"/>
            <a:t>Простая подпись</a:t>
          </a:r>
          <a:endParaRPr lang="ru-RU" dirty="0"/>
        </a:p>
      </dgm:t>
    </dgm:pt>
    <dgm:pt modelId="{981CE5F1-08A6-4F4A-8B01-8DDA5B6844F4}" type="parTrans" cxnId="{EDDB7ACF-F83A-4856-9219-3A84867DD76E}">
      <dgm:prSet/>
      <dgm:spPr/>
      <dgm:t>
        <a:bodyPr/>
        <a:lstStyle/>
        <a:p>
          <a:endParaRPr lang="ru-RU"/>
        </a:p>
      </dgm:t>
    </dgm:pt>
    <dgm:pt modelId="{04D244A1-8ACD-4BA1-9F2A-B4D6A2CDBBD5}" type="sibTrans" cxnId="{EDDB7ACF-F83A-4856-9219-3A84867DD76E}">
      <dgm:prSet/>
      <dgm:spPr/>
      <dgm:t>
        <a:bodyPr/>
        <a:lstStyle/>
        <a:p>
          <a:endParaRPr lang="ru-RU"/>
        </a:p>
      </dgm:t>
    </dgm:pt>
    <dgm:pt modelId="{DFF97B06-7C1A-4802-92D1-96177AC2B5A3}">
      <dgm:prSet phldrT="[Текст]"/>
      <dgm:spPr/>
      <dgm:t>
        <a:bodyPr/>
        <a:lstStyle/>
        <a:p>
          <a:r>
            <a:rPr lang="ru-RU" dirty="0" smtClean="0"/>
            <a:t>Доступ в систему,</a:t>
          </a:r>
          <a:br>
            <a:rPr lang="ru-RU" dirty="0" smtClean="0"/>
          </a:br>
          <a:r>
            <a:rPr lang="ru-RU" dirty="0" smtClean="0"/>
            <a:t>авторизация</a:t>
          </a:r>
          <a:endParaRPr lang="ru-RU" dirty="0"/>
        </a:p>
      </dgm:t>
    </dgm:pt>
    <dgm:pt modelId="{413F99D4-86DF-4622-8000-E5A8749D0E09}" type="parTrans" cxnId="{C603F3FB-046D-448E-8E0B-576E263C4280}">
      <dgm:prSet/>
      <dgm:spPr/>
      <dgm:t>
        <a:bodyPr/>
        <a:lstStyle/>
        <a:p>
          <a:endParaRPr lang="ru-RU"/>
        </a:p>
      </dgm:t>
    </dgm:pt>
    <dgm:pt modelId="{D83443FF-80BC-440F-8CA4-F4C7D5AFDD01}" type="sibTrans" cxnId="{C603F3FB-046D-448E-8E0B-576E263C4280}">
      <dgm:prSet/>
      <dgm:spPr/>
      <dgm:t>
        <a:bodyPr/>
        <a:lstStyle/>
        <a:p>
          <a:endParaRPr lang="ru-RU"/>
        </a:p>
      </dgm:t>
    </dgm:pt>
    <dgm:pt modelId="{52319F21-416C-4D1E-B1DB-477C6EE433A2}">
      <dgm:prSet phldrT="[Текст]"/>
      <dgm:spPr/>
      <dgm:t>
        <a:bodyPr/>
        <a:lstStyle/>
        <a:p>
          <a:r>
            <a:rPr lang="ru-RU" dirty="0" smtClean="0"/>
            <a:t>Последнее изменение документа</a:t>
          </a:r>
          <a:endParaRPr lang="ru-RU" dirty="0"/>
        </a:p>
      </dgm:t>
    </dgm:pt>
    <dgm:pt modelId="{E65DDFD3-B80E-48E2-859A-9C1AD784F85C}" type="parTrans" cxnId="{A30666D7-3550-412A-A194-FD6D32B947E2}">
      <dgm:prSet/>
      <dgm:spPr/>
      <dgm:t>
        <a:bodyPr/>
        <a:lstStyle/>
        <a:p>
          <a:endParaRPr lang="ru-RU"/>
        </a:p>
      </dgm:t>
    </dgm:pt>
    <dgm:pt modelId="{01860A1B-8463-4F0C-B15D-C21C2EF5FD4A}" type="sibTrans" cxnId="{A30666D7-3550-412A-A194-FD6D32B947E2}">
      <dgm:prSet/>
      <dgm:spPr/>
      <dgm:t>
        <a:bodyPr/>
        <a:lstStyle/>
        <a:p>
          <a:endParaRPr lang="ru-RU"/>
        </a:p>
      </dgm:t>
    </dgm:pt>
    <dgm:pt modelId="{4E8E5843-7380-405D-B6C2-14B31D5915D8}" type="pres">
      <dgm:prSet presAssocID="{D35C6B0E-4C95-4D13-9084-DDAE277FE8AB}" presName="Name0" presStyleCnt="0">
        <dgm:presLayoutVars>
          <dgm:dir/>
          <dgm:resizeHandles val="exact"/>
        </dgm:presLayoutVars>
      </dgm:prSet>
      <dgm:spPr/>
    </dgm:pt>
    <dgm:pt modelId="{429D0B3E-0703-46CA-BD9D-70F637A6235C}" type="pres">
      <dgm:prSet presAssocID="{E4498E35-3556-4FA2-A381-623C6F545B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ABD71-17BB-4D16-AD70-CD0716C3E522}" type="pres">
      <dgm:prSet presAssocID="{04D244A1-8ACD-4BA1-9F2A-B4D6A2CDBBD5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7298273-1E4A-42F4-915A-115AD195652E}" type="pres">
      <dgm:prSet presAssocID="{04D244A1-8ACD-4BA1-9F2A-B4D6A2CDBBD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99F2C11-72F6-467B-937F-69422C0ED658}" type="pres">
      <dgm:prSet presAssocID="{DFF97B06-7C1A-4802-92D1-96177AC2B5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A0D5D-6AA4-45BD-9B5A-F08E95D1866C}" type="pres">
      <dgm:prSet presAssocID="{D83443FF-80BC-440F-8CA4-F4C7D5AFDD01}" presName="sibTrans" presStyleLbl="sibTrans2D1" presStyleIdx="1" presStyleCnt="2"/>
      <dgm:spPr/>
      <dgm:t>
        <a:bodyPr/>
        <a:lstStyle/>
        <a:p>
          <a:endParaRPr lang="ru-RU"/>
        </a:p>
      </dgm:t>
    </dgm:pt>
    <dgm:pt modelId="{4E77F439-9DE4-42C3-A7C9-07C3F162FCE7}" type="pres">
      <dgm:prSet presAssocID="{D83443FF-80BC-440F-8CA4-F4C7D5AFDD0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21C5A00-D5B3-43CC-9050-1C3F863C9256}" type="pres">
      <dgm:prSet presAssocID="{52319F21-416C-4D1E-B1DB-477C6EE433A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40227E-8B05-4425-8887-8DC76915F9C4}" type="presOf" srcId="{04D244A1-8ACD-4BA1-9F2A-B4D6A2CDBBD5}" destId="{B7298273-1E4A-42F4-915A-115AD195652E}" srcOrd="1" destOrd="0" presId="urn:microsoft.com/office/officeart/2005/8/layout/process1"/>
    <dgm:cxn modelId="{83802063-9B9C-4F82-99DD-25A9B9840855}" type="presOf" srcId="{D83443FF-80BC-440F-8CA4-F4C7D5AFDD01}" destId="{1FEA0D5D-6AA4-45BD-9B5A-F08E95D1866C}" srcOrd="0" destOrd="0" presId="urn:microsoft.com/office/officeart/2005/8/layout/process1"/>
    <dgm:cxn modelId="{E22EEAAD-BCF4-406C-83B5-491A05279EBD}" type="presOf" srcId="{52319F21-416C-4D1E-B1DB-477C6EE433A2}" destId="{F21C5A00-D5B3-43CC-9050-1C3F863C9256}" srcOrd="0" destOrd="0" presId="urn:microsoft.com/office/officeart/2005/8/layout/process1"/>
    <dgm:cxn modelId="{580F11DE-5A53-4C8F-9B28-BD7E5E625F39}" type="presOf" srcId="{E4498E35-3556-4FA2-A381-623C6F545BB6}" destId="{429D0B3E-0703-46CA-BD9D-70F637A6235C}" srcOrd="0" destOrd="0" presId="urn:microsoft.com/office/officeart/2005/8/layout/process1"/>
    <dgm:cxn modelId="{EDDB7ACF-F83A-4856-9219-3A84867DD76E}" srcId="{D35C6B0E-4C95-4D13-9084-DDAE277FE8AB}" destId="{E4498E35-3556-4FA2-A381-623C6F545BB6}" srcOrd="0" destOrd="0" parTransId="{981CE5F1-08A6-4F4A-8B01-8DDA5B6844F4}" sibTransId="{04D244A1-8ACD-4BA1-9F2A-B4D6A2CDBBD5}"/>
    <dgm:cxn modelId="{8EB3AD35-DC1F-4EE4-980F-7FACD6170E15}" type="presOf" srcId="{D35C6B0E-4C95-4D13-9084-DDAE277FE8AB}" destId="{4E8E5843-7380-405D-B6C2-14B31D5915D8}" srcOrd="0" destOrd="0" presId="urn:microsoft.com/office/officeart/2005/8/layout/process1"/>
    <dgm:cxn modelId="{A30666D7-3550-412A-A194-FD6D32B947E2}" srcId="{D35C6B0E-4C95-4D13-9084-DDAE277FE8AB}" destId="{52319F21-416C-4D1E-B1DB-477C6EE433A2}" srcOrd="2" destOrd="0" parTransId="{E65DDFD3-B80E-48E2-859A-9C1AD784F85C}" sibTransId="{01860A1B-8463-4F0C-B15D-C21C2EF5FD4A}"/>
    <dgm:cxn modelId="{18D27F0F-9B9F-4328-AB3B-DCF4BE7B2650}" type="presOf" srcId="{D83443FF-80BC-440F-8CA4-F4C7D5AFDD01}" destId="{4E77F439-9DE4-42C3-A7C9-07C3F162FCE7}" srcOrd="1" destOrd="0" presId="urn:microsoft.com/office/officeart/2005/8/layout/process1"/>
    <dgm:cxn modelId="{104C43F5-069F-4E5F-9A2C-4053EBC1C62F}" type="presOf" srcId="{04D244A1-8ACD-4BA1-9F2A-B4D6A2CDBBD5}" destId="{A14ABD71-17BB-4D16-AD70-CD0716C3E522}" srcOrd="0" destOrd="0" presId="urn:microsoft.com/office/officeart/2005/8/layout/process1"/>
    <dgm:cxn modelId="{84F10FCB-1DC9-4404-BCAF-9D69F9A806A2}" type="presOf" srcId="{DFF97B06-7C1A-4802-92D1-96177AC2B5A3}" destId="{599F2C11-72F6-467B-937F-69422C0ED658}" srcOrd="0" destOrd="0" presId="urn:microsoft.com/office/officeart/2005/8/layout/process1"/>
    <dgm:cxn modelId="{C603F3FB-046D-448E-8E0B-576E263C4280}" srcId="{D35C6B0E-4C95-4D13-9084-DDAE277FE8AB}" destId="{DFF97B06-7C1A-4802-92D1-96177AC2B5A3}" srcOrd="1" destOrd="0" parTransId="{413F99D4-86DF-4622-8000-E5A8749D0E09}" sibTransId="{D83443FF-80BC-440F-8CA4-F4C7D5AFDD01}"/>
    <dgm:cxn modelId="{3B7414FA-116C-488D-BB81-70468E837EEB}" type="presParOf" srcId="{4E8E5843-7380-405D-B6C2-14B31D5915D8}" destId="{429D0B3E-0703-46CA-BD9D-70F637A6235C}" srcOrd="0" destOrd="0" presId="urn:microsoft.com/office/officeart/2005/8/layout/process1"/>
    <dgm:cxn modelId="{7860D645-751B-4F62-AE50-C042B6D9D7FD}" type="presParOf" srcId="{4E8E5843-7380-405D-B6C2-14B31D5915D8}" destId="{A14ABD71-17BB-4D16-AD70-CD0716C3E522}" srcOrd="1" destOrd="0" presId="urn:microsoft.com/office/officeart/2005/8/layout/process1"/>
    <dgm:cxn modelId="{B001C3F3-BA86-4F93-AAA6-B1F0DB678DC5}" type="presParOf" srcId="{A14ABD71-17BB-4D16-AD70-CD0716C3E522}" destId="{B7298273-1E4A-42F4-915A-115AD195652E}" srcOrd="0" destOrd="0" presId="urn:microsoft.com/office/officeart/2005/8/layout/process1"/>
    <dgm:cxn modelId="{E4352806-B74F-49D1-B689-1D3CE11737D1}" type="presParOf" srcId="{4E8E5843-7380-405D-B6C2-14B31D5915D8}" destId="{599F2C11-72F6-467B-937F-69422C0ED658}" srcOrd="2" destOrd="0" presId="urn:microsoft.com/office/officeart/2005/8/layout/process1"/>
    <dgm:cxn modelId="{188CD881-23D1-41C0-B471-10A7B5EBA371}" type="presParOf" srcId="{4E8E5843-7380-405D-B6C2-14B31D5915D8}" destId="{1FEA0D5D-6AA4-45BD-9B5A-F08E95D1866C}" srcOrd="3" destOrd="0" presId="urn:microsoft.com/office/officeart/2005/8/layout/process1"/>
    <dgm:cxn modelId="{230D7761-AF2D-4874-94CC-7A67CA66B36A}" type="presParOf" srcId="{1FEA0D5D-6AA4-45BD-9B5A-F08E95D1866C}" destId="{4E77F439-9DE4-42C3-A7C9-07C3F162FCE7}" srcOrd="0" destOrd="0" presId="urn:microsoft.com/office/officeart/2005/8/layout/process1"/>
    <dgm:cxn modelId="{B3951C91-4E5D-477C-A7EF-2D8AFB38C901}" type="presParOf" srcId="{4E8E5843-7380-405D-B6C2-14B31D5915D8}" destId="{F21C5A00-D5B3-43CC-9050-1C3F863C925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519153-48E5-4913-90E4-20FC3DED791A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1D2E8A5B-C4F7-4AD5-99CA-6AF74D09E9FA}">
      <dgm:prSet phldrT="[Текст]"/>
      <dgm:spPr/>
      <dgm:t>
        <a:bodyPr/>
        <a:lstStyle/>
        <a:p>
          <a:r>
            <a:rPr lang="ru-RU" dirty="0" smtClean="0"/>
            <a:t>Бумажные</a:t>
          </a:r>
          <a:endParaRPr lang="ru-RU" dirty="0"/>
        </a:p>
      </dgm:t>
    </dgm:pt>
    <dgm:pt modelId="{9D0E75C2-2CB4-46EE-9AE9-4740B832E069}" type="parTrans" cxnId="{56630F15-2D41-48E1-8A0D-9F989029D6C1}">
      <dgm:prSet/>
      <dgm:spPr/>
      <dgm:t>
        <a:bodyPr/>
        <a:lstStyle/>
        <a:p>
          <a:endParaRPr lang="ru-RU"/>
        </a:p>
      </dgm:t>
    </dgm:pt>
    <dgm:pt modelId="{F4432E28-98E7-4376-9188-CE1051FC105B}" type="sibTrans" cxnId="{56630F15-2D41-48E1-8A0D-9F989029D6C1}">
      <dgm:prSet/>
      <dgm:spPr/>
      <dgm:t>
        <a:bodyPr/>
        <a:lstStyle/>
        <a:p>
          <a:endParaRPr lang="ru-RU"/>
        </a:p>
      </dgm:t>
    </dgm:pt>
    <dgm:pt modelId="{833B21CA-09EA-4132-8458-74E66776F75C}">
      <dgm:prSet phldrT="[Текст]"/>
      <dgm:spPr/>
      <dgm:t>
        <a:bodyPr/>
        <a:lstStyle/>
        <a:p>
          <a:r>
            <a:rPr lang="ru-RU" dirty="0" smtClean="0"/>
            <a:t>В электронные (скан-копии)</a:t>
          </a:r>
          <a:endParaRPr lang="ru-RU" dirty="0"/>
        </a:p>
      </dgm:t>
    </dgm:pt>
    <dgm:pt modelId="{730CFF5A-5250-4FE2-A93A-2EFA7C622D7B}" type="parTrans" cxnId="{1E82C33A-CF2F-4FC3-B816-E28969375D4F}">
      <dgm:prSet/>
      <dgm:spPr/>
      <dgm:t>
        <a:bodyPr/>
        <a:lstStyle/>
        <a:p>
          <a:endParaRPr lang="ru-RU"/>
        </a:p>
      </dgm:t>
    </dgm:pt>
    <dgm:pt modelId="{AA09C780-ED04-426B-A651-B62C8225CA90}" type="sibTrans" cxnId="{1E82C33A-CF2F-4FC3-B816-E28969375D4F}">
      <dgm:prSet/>
      <dgm:spPr/>
      <dgm:t>
        <a:bodyPr/>
        <a:lstStyle/>
        <a:p>
          <a:endParaRPr lang="ru-RU"/>
        </a:p>
      </dgm:t>
    </dgm:pt>
    <dgm:pt modelId="{EDFAA113-435F-4130-822F-B6297B68C59E}">
      <dgm:prSet phldrT="[Текст]"/>
      <dgm:spPr/>
      <dgm:t>
        <a:bodyPr/>
        <a:lstStyle/>
        <a:p>
          <a:r>
            <a:rPr lang="ru-RU" dirty="0" smtClean="0"/>
            <a:t>ЭДО</a:t>
          </a:r>
          <a:endParaRPr lang="ru-RU" dirty="0"/>
        </a:p>
      </dgm:t>
    </dgm:pt>
    <dgm:pt modelId="{05C2A644-4AC8-4043-A223-2619E6094912}" type="sibTrans" cxnId="{98962E92-C294-4935-9F57-ED55B24D0AEA}">
      <dgm:prSet/>
      <dgm:spPr/>
      <dgm:t>
        <a:bodyPr/>
        <a:lstStyle/>
        <a:p>
          <a:endParaRPr lang="ru-RU"/>
        </a:p>
      </dgm:t>
    </dgm:pt>
    <dgm:pt modelId="{13884963-CF4A-4219-8CC6-36266FFB3315}" type="parTrans" cxnId="{98962E92-C294-4935-9F57-ED55B24D0AEA}">
      <dgm:prSet/>
      <dgm:spPr/>
      <dgm:t>
        <a:bodyPr/>
        <a:lstStyle/>
        <a:p>
          <a:endParaRPr lang="ru-RU"/>
        </a:p>
      </dgm:t>
    </dgm:pt>
    <dgm:pt modelId="{5EE81C80-D39E-4367-AE39-1D9F114319AC}" type="pres">
      <dgm:prSet presAssocID="{90519153-48E5-4913-90E4-20FC3DED791A}" presName="Name0" presStyleCnt="0">
        <dgm:presLayoutVars>
          <dgm:dir/>
          <dgm:resizeHandles val="exact"/>
        </dgm:presLayoutVars>
      </dgm:prSet>
      <dgm:spPr/>
    </dgm:pt>
    <dgm:pt modelId="{5765F564-FFA4-4C7B-83D0-9B045C44DE80}" type="pres">
      <dgm:prSet presAssocID="{1D2E8A5B-C4F7-4AD5-99CA-6AF74D09E9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5EF88-93CD-4772-9D2B-79723BEF73EE}" type="pres">
      <dgm:prSet presAssocID="{F4432E28-98E7-4376-9188-CE1051FC105B}" presName="sibTrans" presStyleLbl="sibTrans2D1" presStyleIdx="0" presStyleCnt="2"/>
      <dgm:spPr/>
      <dgm:t>
        <a:bodyPr/>
        <a:lstStyle/>
        <a:p>
          <a:endParaRPr lang="ru-RU"/>
        </a:p>
      </dgm:t>
    </dgm:pt>
    <dgm:pt modelId="{EE1EBC71-FEFD-4E58-84A2-E34EB84D0B22}" type="pres">
      <dgm:prSet presAssocID="{F4432E28-98E7-4376-9188-CE1051FC105B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DB224823-C683-4B1D-AFC7-DFA0EC4238B7}" type="pres">
      <dgm:prSet presAssocID="{833B21CA-09EA-4132-8458-74E66776F75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5F2F2-158D-46B1-AE07-4A85E7682E5E}" type="pres">
      <dgm:prSet presAssocID="{AA09C780-ED04-426B-A651-B62C8225CA9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09FFFDF-058A-4720-AC71-CBAFEFF6D71A}" type="pres">
      <dgm:prSet presAssocID="{AA09C780-ED04-426B-A651-B62C8225CA9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6401BD0-5387-45BC-BAFC-6AF278CA76E2}" type="pres">
      <dgm:prSet presAssocID="{EDFAA113-435F-4130-822F-B6297B68C59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E5ED6E-9FFA-4BCA-A9A2-A67965D56F5F}" type="presOf" srcId="{EDFAA113-435F-4130-822F-B6297B68C59E}" destId="{F6401BD0-5387-45BC-BAFC-6AF278CA76E2}" srcOrd="0" destOrd="0" presId="urn:microsoft.com/office/officeart/2005/8/layout/process1"/>
    <dgm:cxn modelId="{C6C68533-B914-4240-8FCC-428C1BCE6C17}" type="presOf" srcId="{F4432E28-98E7-4376-9188-CE1051FC105B}" destId="{EE1EBC71-FEFD-4E58-84A2-E34EB84D0B22}" srcOrd="1" destOrd="0" presId="urn:microsoft.com/office/officeart/2005/8/layout/process1"/>
    <dgm:cxn modelId="{1E82C33A-CF2F-4FC3-B816-E28969375D4F}" srcId="{90519153-48E5-4913-90E4-20FC3DED791A}" destId="{833B21CA-09EA-4132-8458-74E66776F75C}" srcOrd="1" destOrd="0" parTransId="{730CFF5A-5250-4FE2-A93A-2EFA7C622D7B}" sibTransId="{AA09C780-ED04-426B-A651-B62C8225CA90}"/>
    <dgm:cxn modelId="{93223616-877A-4AF1-9E77-9077AB17F248}" type="presOf" srcId="{AA09C780-ED04-426B-A651-B62C8225CA90}" destId="{7515F2F2-158D-46B1-AE07-4A85E7682E5E}" srcOrd="0" destOrd="0" presId="urn:microsoft.com/office/officeart/2005/8/layout/process1"/>
    <dgm:cxn modelId="{17FE1311-B74C-4646-9D88-1D84F5D6E783}" type="presOf" srcId="{90519153-48E5-4913-90E4-20FC3DED791A}" destId="{5EE81C80-D39E-4367-AE39-1D9F114319AC}" srcOrd="0" destOrd="0" presId="urn:microsoft.com/office/officeart/2005/8/layout/process1"/>
    <dgm:cxn modelId="{B493E6CB-D7DC-47AD-BF40-9D0CD811C7AF}" type="presOf" srcId="{F4432E28-98E7-4376-9188-CE1051FC105B}" destId="{1845EF88-93CD-4772-9D2B-79723BEF73EE}" srcOrd="0" destOrd="0" presId="urn:microsoft.com/office/officeart/2005/8/layout/process1"/>
    <dgm:cxn modelId="{98962E92-C294-4935-9F57-ED55B24D0AEA}" srcId="{90519153-48E5-4913-90E4-20FC3DED791A}" destId="{EDFAA113-435F-4130-822F-B6297B68C59E}" srcOrd="2" destOrd="0" parTransId="{13884963-CF4A-4219-8CC6-36266FFB3315}" sibTransId="{05C2A644-4AC8-4043-A223-2619E6094912}"/>
    <dgm:cxn modelId="{98308B42-98A0-414C-87A5-B59FE0E2B5FC}" type="presOf" srcId="{AA09C780-ED04-426B-A651-B62C8225CA90}" destId="{A09FFFDF-058A-4720-AC71-CBAFEFF6D71A}" srcOrd="1" destOrd="0" presId="urn:microsoft.com/office/officeart/2005/8/layout/process1"/>
    <dgm:cxn modelId="{7212CFEB-5D01-453E-A2CC-8158506673DF}" type="presOf" srcId="{833B21CA-09EA-4132-8458-74E66776F75C}" destId="{DB224823-C683-4B1D-AFC7-DFA0EC4238B7}" srcOrd="0" destOrd="0" presId="urn:microsoft.com/office/officeart/2005/8/layout/process1"/>
    <dgm:cxn modelId="{6999410E-374B-48C4-9C01-29F2711487A5}" type="presOf" srcId="{1D2E8A5B-C4F7-4AD5-99CA-6AF74D09E9FA}" destId="{5765F564-FFA4-4C7B-83D0-9B045C44DE80}" srcOrd="0" destOrd="0" presId="urn:microsoft.com/office/officeart/2005/8/layout/process1"/>
    <dgm:cxn modelId="{56630F15-2D41-48E1-8A0D-9F989029D6C1}" srcId="{90519153-48E5-4913-90E4-20FC3DED791A}" destId="{1D2E8A5B-C4F7-4AD5-99CA-6AF74D09E9FA}" srcOrd="0" destOrd="0" parTransId="{9D0E75C2-2CB4-46EE-9AE9-4740B832E069}" sibTransId="{F4432E28-98E7-4376-9188-CE1051FC105B}"/>
    <dgm:cxn modelId="{F50ED9DE-4FEF-4266-BE0F-5DD1F66291CA}" type="presParOf" srcId="{5EE81C80-D39E-4367-AE39-1D9F114319AC}" destId="{5765F564-FFA4-4C7B-83D0-9B045C44DE80}" srcOrd="0" destOrd="0" presId="urn:microsoft.com/office/officeart/2005/8/layout/process1"/>
    <dgm:cxn modelId="{FBA520DB-2CB8-4147-8FEE-30C6C3A989F2}" type="presParOf" srcId="{5EE81C80-D39E-4367-AE39-1D9F114319AC}" destId="{1845EF88-93CD-4772-9D2B-79723BEF73EE}" srcOrd="1" destOrd="0" presId="urn:microsoft.com/office/officeart/2005/8/layout/process1"/>
    <dgm:cxn modelId="{F81F1189-5CC1-4184-8D1F-76006A0A93F8}" type="presParOf" srcId="{1845EF88-93CD-4772-9D2B-79723BEF73EE}" destId="{EE1EBC71-FEFD-4E58-84A2-E34EB84D0B22}" srcOrd="0" destOrd="0" presId="urn:microsoft.com/office/officeart/2005/8/layout/process1"/>
    <dgm:cxn modelId="{EDAADAE9-61F3-40A2-8A35-D3D0001F84FA}" type="presParOf" srcId="{5EE81C80-D39E-4367-AE39-1D9F114319AC}" destId="{DB224823-C683-4B1D-AFC7-DFA0EC4238B7}" srcOrd="2" destOrd="0" presId="urn:microsoft.com/office/officeart/2005/8/layout/process1"/>
    <dgm:cxn modelId="{5A90B2EC-7C6E-46F9-9788-D2F4BB0B3DF2}" type="presParOf" srcId="{5EE81C80-D39E-4367-AE39-1D9F114319AC}" destId="{7515F2F2-158D-46B1-AE07-4A85E7682E5E}" srcOrd="3" destOrd="0" presId="urn:microsoft.com/office/officeart/2005/8/layout/process1"/>
    <dgm:cxn modelId="{BDBBDFA5-A706-4105-9AB8-720756259718}" type="presParOf" srcId="{7515F2F2-158D-46B1-AE07-4A85E7682E5E}" destId="{A09FFFDF-058A-4720-AC71-CBAFEFF6D71A}" srcOrd="0" destOrd="0" presId="urn:microsoft.com/office/officeart/2005/8/layout/process1"/>
    <dgm:cxn modelId="{4AA1CD6E-4BF1-49D5-B938-F45274FF40C2}" type="presParOf" srcId="{5EE81C80-D39E-4367-AE39-1D9F114319AC}" destId="{F6401BD0-5387-45BC-BAFC-6AF278CA76E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519153-48E5-4913-90E4-20FC3DED791A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1D2E8A5B-C4F7-4AD5-99CA-6AF74D09E9FA}">
      <dgm:prSet phldrT="[Текст]"/>
      <dgm:spPr/>
      <dgm:t>
        <a:bodyPr/>
        <a:lstStyle/>
        <a:p>
          <a:r>
            <a:rPr lang="ru-RU" dirty="0" smtClean="0"/>
            <a:t>Электронные</a:t>
          </a:r>
          <a:endParaRPr lang="ru-RU" dirty="0"/>
        </a:p>
      </dgm:t>
    </dgm:pt>
    <dgm:pt modelId="{9D0E75C2-2CB4-46EE-9AE9-4740B832E069}" type="parTrans" cxnId="{56630F15-2D41-48E1-8A0D-9F989029D6C1}">
      <dgm:prSet/>
      <dgm:spPr/>
      <dgm:t>
        <a:bodyPr/>
        <a:lstStyle/>
        <a:p>
          <a:endParaRPr lang="ru-RU"/>
        </a:p>
      </dgm:t>
    </dgm:pt>
    <dgm:pt modelId="{F4432E28-98E7-4376-9188-CE1051FC105B}" type="sibTrans" cxnId="{56630F15-2D41-48E1-8A0D-9F989029D6C1}">
      <dgm:prSet/>
      <dgm:spPr/>
      <dgm:t>
        <a:bodyPr/>
        <a:lstStyle/>
        <a:p>
          <a:endParaRPr lang="ru-RU"/>
        </a:p>
      </dgm:t>
    </dgm:pt>
    <dgm:pt modelId="{833B21CA-09EA-4132-8458-74E66776F75C}">
      <dgm:prSet phldrT="[Текст]"/>
      <dgm:spPr/>
      <dgm:t>
        <a:bodyPr/>
        <a:lstStyle/>
        <a:p>
          <a:r>
            <a:rPr lang="ru-RU" dirty="0" smtClean="0"/>
            <a:t>В бумажные (справки ф. 0504833)</a:t>
          </a:r>
          <a:endParaRPr lang="ru-RU" dirty="0"/>
        </a:p>
      </dgm:t>
    </dgm:pt>
    <dgm:pt modelId="{730CFF5A-5250-4FE2-A93A-2EFA7C622D7B}" type="parTrans" cxnId="{1E82C33A-CF2F-4FC3-B816-E28969375D4F}">
      <dgm:prSet/>
      <dgm:spPr/>
      <dgm:t>
        <a:bodyPr/>
        <a:lstStyle/>
        <a:p>
          <a:endParaRPr lang="ru-RU"/>
        </a:p>
      </dgm:t>
    </dgm:pt>
    <dgm:pt modelId="{AA09C780-ED04-426B-A651-B62C8225CA90}" type="sibTrans" cxnId="{1E82C33A-CF2F-4FC3-B816-E28969375D4F}">
      <dgm:prSet/>
      <dgm:spPr/>
      <dgm:t>
        <a:bodyPr/>
        <a:lstStyle/>
        <a:p>
          <a:endParaRPr lang="ru-RU"/>
        </a:p>
      </dgm:t>
    </dgm:pt>
    <dgm:pt modelId="{EDFAA113-435F-4130-822F-B6297B68C59E}">
      <dgm:prSet phldrT="[Текст]"/>
      <dgm:spPr/>
      <dgm:t>
        <a:bodyPr/>
        <a:lstStyle/>
        <a:p>
          <a:r>
            <a:rPr lang="ru-RU" dirty="0" smtClean="0"/>
            <a:t>Бумажный ДО</a:t>
          </a:r>
          <a:endParaRPr lang="ru-RU" dirty="0"/>
        </a:p>
      </dgm:t>
    </dgm:pt>
    <dgm:pt modelId="{05C2A644-4AC8-4043-A223-2619E6094912}" type="sibTrans" cxnId="{98962E92-C294-4935-9F57-ED55B24D0AEA}">
      <dgm:prSet/>
      <dgm:spPr/>
      <dgm:t>
        <a:bodyPr/>
        <a:lstStyle/>
        <a:p>
          <a:endParaRPr lang="ru-RU"/>
        </a:p>
      </dgm:t>
    </dgm:pt>
    <dgm:pt modelId="{13884963-CF4A-4219-8CC6-36266FFB3315}" type="parTrans" cxnId="{98962E92-C294-4935-9F57-ED55B24D0AEA}">
      <dgm:prSet/>
      <dgm:spPr/>
      <dgm:t>
        <a:bodyPr/>
        <a:lstStyle/>
        <a:p>
          <a:endParaRPr lang="ru-RU"/>
        </a:p>
      </dgm:t>
    </dgm:pt>
    <dgm:pt modelId="{5EE81C80-D39E-4367-AE39-1D9F114319AC}" type="pres">
      <dgm:prSet presAssocID="{90519153-48E5-4913-90E4-20FC3DED791A}" presName="Name0" presStyleCnt="0">
        <dgm:presLayoutVars>
          <dgm:dir/>
          <dgm:resizeHandles val="exact"/>
        </dgm:presLayoutVars>
      </dgm:prSet>
      <dgm:spPr/>
    </dgm:pt>
    <dgm:pt modelId="{5765F564-FFA4-4C7B-83D0-9B045C44DE80}" type="pres">
      <dgm:prSet presAssocID="{1D2E8A5B-C4F7-4AD5-99CA-6AF74D09E9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5EF88-93CD-4772-9D2B-79723BEF73EE}" type="pres">
      <dgm:prSet presAssocID="{F4432E28-98E7-4376-9188-CE1051FC105B}" presName="sibTrans" presStyleLbl="sibTrans2D1" presStyleIdx="0" presStyleCnt="2"/>
      <dgm:spPr/>
      <dgm:t>
        <a:bodyPr/>
        <a:lstStyle/>
        <a:p>
          <a:endParaRPr lang="ru-RU"/>
        </a:p>
      </dgm:t>
    </dgm:pt>
    <dgm:pt modelId="{EE1EBC71-FEFD-4E58-84A2-E34EB84D0B22}" type="pres">
      <dgm:prSet presAssocID="{F4432E28-98E7-4376-9188-CE1051FC105B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DB224823-C683-4B1D-AFC7-DFA0EC4238B7}" type="pres">
      <dgm:prSet presAssocID="{833B21CA-09EA-4132-8458-74E66776F75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5F2F2-158D-46B1-AE07-4A85E7682E5E}" type="pres">
      <dgm:prSet presAssocID="{AA09C780-ED04-426B-A651-B62C8225CA9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09FFFDF-058A-4720-AC71-CBAFEFF6D71A}" type="pres">
      <dgm:prSet presAssocID="{AA09C780-ED04-426B-A651-B62C8225CA9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6401BD0-5387-45BC-BAFC-6AF278CA76E2}" type="pres">
      <dgm:prSet presAssocID="{EDFAA113-435F-4130-822F-B6297B68C59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A85BA-4AC1-4EDC-A243-BFD0FF7530E7}" type="presOf" srcId="{90519153-48E5-4913-90E4-20FC3DED791A}" destId="{5EE81C80-D39E-4367-AE39-1D9F114319AC}" srcOrd="0" destOrd="0" presId="urn:microsoft.com/office/officeart/2005/8/layout/process1"/>
    <dgm:cxn modelId="{C54D212C-1005-4B7B-84BC-AD909EB1E68F}" type="presOf" srcId="{AA09C780-ED04-426B-A651-B62C8225CA90}" destId="{7515F2F2-158D-46B1-AE07-4A85E7682E5E}" srcOrd="0" destOrd="0" presId="urn:microsoft.com/office/officeart/2005/8/layout/process1"/>
    <dgm:cxn modelId="{B33B8C71-D34E-48CC-9E6B-B8F9EB9F1E67}" type="presOf" srcId="{F4432E28-98E7-4376-9188-CE1051FC105B}" destId="{EE1EBC71-FEFD-4E58-84A2-E34EB84D0B22}" srcOrd="1" destOrd="0" presId="urn:microsoft.com/office/officeart/2005/8/layout/process1"/>
    <dgm:cxn modelId="{1DB000D7-FC1A-46B7-9C05-44B0C8CD9F92}" type="presOf" srcId="{F4432E28-98E7-4376-9188-CE1051FC105B}" destId="{1845EF88-93CD-4772-9D2B-79723BEF73EE}" srcOrd="0" destOrd="0" presId="urn:microsoft.com/office/officeart/2005/8/layout/process1"/>
    <dgm:cxn modelId="{1E82C33A-CF2F-4FC3-B816-E28969375D4F}" srcId="{90519153-48E5-4913-90E4-20FC3DED791A}" destId="{833B21CA-09EA-4132-8458-74E66776F75C}" srcOrd="1" destOrd="0" parTransId="{730CFF5A-5250-4FE2-A93A-2EFA7C622D7B}" sibTransId="{AA09C780-ED04-426B-A651-B62C8225CA90}"/>
    <dgm:cxn modelId="{98962E92-C294-4935-9F57-ED55B24D0AEA}" srcId="{90519153-48E5-4913-90E4-20FC3DED791A}" destId="{EDFAA113-435F-4130-822F-B6297B68C59E}" srcOrd="2" destOrd="0" parTransId="{13884963-CF4A-4219-8CC6-36266FFB3315}" sibTransId="{05C2A644-4AC8-4043-A223-2619E6094912}"/>
    <dgm:cxn modelId="{B838AF44-7DF0-435D-A21E-07FB89BD25C1}" type="presOf" srcId="{1D2E8A5B-C4F7-4AD5-99CA-6AF74D09E9FA}" destId="{5765F564-FFA4-4C7B-83D0-9B045C44DE80}" srcOrd="0" destOrd="0" presId="urn:microsoft.com/office/officeart/2005/8/layout/process1"/>
    <dgm:cxn modelId="{F9AC9FC4-6F17-4861-AD62-059DAC96BCBF}" type="presOf" srcId="{833B21CA-09EA-4132-8458-74E66776F75C}" destId="{DB224823-C683-4B1D-AFC7-DFA0EC4238B7}" srcOrd="0" destOrd="0" presId="urn:microsoft.com/office/officeart/2005/8/layout/process1"/>
    <dgm:cxn modelId="{40F1D7C3-96D5-415B-91FC-111E53DAE536}" type="presOf" srcId="{AA09C780-ED04-426B-A651-B62C8225CA90}" destId="{A09FFFDF-058A-4720-AC71-CBAFEFF6D71A}" srcOrd="1" destOrd="0" presId="urn:microsoft.com/office/officeart/2005/8/layout/process1"/>
    <dgm:cxn modelId="{7B34999F-D24F-4B04-9CEE-0775BC7D59C0}" type="presOf" srcId="{EDFAA113-435F-4130-822F-B6297B68C59E}" destId="{F6401BD0-5387-45BC-BAFC-6AF278CA76E2}" srcOrd="0" destOrd="0" presId="urn:microsoft.com/office/officeart/2005/8/layout/process1"/>
    <dgm:cxn modelId="{56630F15-2D41-48E1-8A0D-9F989029D6C1}" srcId="{90519153-48E5-4913-90E4-20FC3DED791A}" destId="{1D2E8A5B-C4F7-4AD5-99CA-6AF74D09E9FA}" srcOrd="0" destOrd="0" parTransId="{9D0E75C2-2CB4-46EE-9AE9-4740B832E069}" sibTransId="{F4432E28-98E7-4376-9188-CE1051FC105B}"/>
    <dgm:cxn modelId="{CA5F52AF-7074-45A6-AB2E-06976D425764}" type="presParOf" srcId="{5EE81C80-D39E-4367-AE39-1D9F114319AC}" destId="{5765F564-FFA4-4C7B-83D0-9B045C44DE80}" srcOrd="0" destOrd="0" presId="urn:microsoft.com/office/officeart/2005/8/layout/process1"/>
    <dgm:cxn modelId="{7B7D6D11-71D3-4983-97B7-65367B9D0FD1}" type="presParOf" srcId="{5EE81C80-D39E-4367-AE39-1D9F114319AC}" destId="{1845EF88-93CD-4772-9D2B-79723BEF73EE}" srcOrd="1" destOrd="0" presId="urn:microsoft.com/office/officeart/2005/8/layout/process1"/>
    <dgm:cxn modelId="{4F308B90-0F3D-4460-B1CA-AC547E34EFFD}" type="presParOf" srcId="{1845EF88-93CD-4772-9D2B-79723BEF73EE}" destId="{EE1EBC71-FEFD-4E58-84A2-E34EB84D0B22}" srcOrd="0" destOrd="0" presId="urn:microsoft.com/office/officeart/2005/8/layout/process1"/>
    <dgm:cxn modelId="{3A5F3488-AFE3-4670-8D98-BD4C30290526}" type="presParOf" srcId="{5EE81C80-D39E-4367-AE39-1D9F114319AC}" destId="{DB224823-C683-4B1D-AFC7-DFA0EC4238B7}" srcOrd="2" destOrd="0" presId="urn:microsoft.com/office/officeart/2005/8/layout/process1"/>
    <dgm:cxn modelId="{4D210C99-EBC4-4895-B12D-5FD7A161E106}" type="presParOf" srcId="{5EE81C80-D39E-4367-AE39-1D9F114319AC}" destId="{7515F2F2-158D-46B1-AE07-4A85E7682E5E}" srcOrd="3" destOrd="0" presId="urn:microsoft.com/office/officeart/2005/8/layout/process1"/>
    <dgm:cxn modelId="{8DBAEA85-1628-4D6A-9C13-E0A06F581B00}" type="presParOf" srcId="{7515F2F2-158D-46B1-AE07-4A85E7682E5E}" destId="{A09FFFDF-058A-4720-AC71-CBAFEFF6D71A}" srcOrd="0" destOrd="0" presId="urn:microsoft.com/office/officeart/2005/8/layout/process1"/>
    <dgm:cxn modelId="{3CCD629E-5918-4C0B-AFB7-531117C4E5BC}" type="presParOf" srcId="{5EE81C80-D39E-4367-AE39-1D9F114319AC}" destId="{F6401BD0-5387-45BC-BAFC-6AF278CA76E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519153-48E5-4913-90E4-20FC3DED791A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1D2E8A5B-C4F7-4AD5-99CA-6AF74D09E9FA}">
      <dgm:prSet phldrT="[Текст]" custT="1"/>
      <dgm:spPr/>
      <dgm:t>
        <a:bodyPr/>
        <a:lstStyle/>
        <a:p>
          <a:pPr>
            <a:lnSpc>
              <a:spcPct val="120000"/>
            </a:lnSpc>
          </a:pPr>
          <a:r>
            <a:rPr lang="ru-RU" sz="3200" dirty="0" smtClean="0"/>
            <a:t>Файл, подписанный ЭЦП</a:t>
          </a:r>
          <a:endParaRPr lang="ru-RU" sz="3200" dirty="0"/>
        </a:p>
      </dgm:t>
    </dgm:pt>
    <dgm:pt modelId="{9D0E75C2-2CB4-46EE-9AE9-4740B832E069}" type="parTrans" cxnId="{56630F15-2D41-48E1-8A0D-9F989029D6C1}">
      <dgm:prSet/>
      <dgm:spPr/>
      <dgm:t>
        <a:bodyPr/>
        <a:lstStyle/>
        <a:p>
          <a:endParaRPr lang="ru-RU"/>
        </a:p>
      </dgm:t>
    </dgm:pt>
    <dgm:pt modelId="{F4432E28-98E7-4376-9188-CE1051FC105B}" type="sibTrans" cxnId="{56630F15-2D41-48E1-8A0D-9F989029D6C1}">
      <dgm:prSet/>
      <dgm:spPr/>
      <dgm:t>
        <a:bodyPr/>
        <a:lstStyle/>
        <a:p>
          <a:endParaRPr lang="ru-RU"/>
        </a:p>
      </dgm:t>
    </dgm:pt>
    <dgm:pt modelId="{833B21CA-09EA-4132-8458-74E66776F75C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- </a:t>
          </a:r>
          <a:endParaRPr lang="ru-RU" dirty="0"/>
        </a:p>
      </dgm:t>
    </dgm:pt>
    <dgm:pt modelId="{730CFF5A-5250-4FE2-A93A-2EFA7C622D7B}" type="parTrans" cxnId="{1E82C33A-CF2F-4FC3-B816-E28969375D4F}">
      <dgm:prSet/>
      <dgm:spPr/>
      <dgm:t>
        <a:bodyPr/>
        <a:lstStyle/>
        <a:p>
          <a:endParaRPr lang="ru-RU"/>
        </a:p>
      </dgm:t>
    </dgm:pt>
    <dgm:pt modelId="{AA09C780-ED04-426B-A651-B62C8225CA90}" type="sibTrans" cxnId="{1E82C33A-CF2F-4FC3-B816-E28969375D4F}">
      <dgm:prSet/>
      <dgm:spPr/>
      <dgm:t>
        <a:bodyPr/>
        <a:lstStyle/>
        <a:p>
          <a:endParaRPr lang="ru-RU"/>
        </a:p>
      </dgm:t>
    </dgm:pt>
    <dgm:pt modelId="{5EE81C80-D39E-4367-AE39-1D9F114319AC}" type="pres">
      <dgm:prSet presAssocID="{90519153-48E5-4913-90E4-20FC3DED791A}" presName="Name0" presStyleCnt="0">
        <dgm:presLayoutVars>
          <dgm:dir/>
          <dgm:resizeHandles val="exact"/>
        </dgm:presLayoutVars>
      </dgm:prSet>
      <dgm:spPr/>
    </dgm:pt>
    <dgm:pt modelId="{5765F564-FFA4-4C7B-83D0-9B045C44DE80}" type="pres">
      <dgm:prSet presAssocID="{1D2E8A5B-C4F7-4AD5-99CA-6AF74D09E9F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5EF88-93CD-4772-9D2B-79723BEF73EE}" type="pres">
      <dgm:prSet presAssocID="{F4432E28-98E7-4376-9188-CE1051FC105B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E1EBC71-FEFD-4E58-84A2-E34EB84D0B22}" type="pres">
      <dgm:prSet presAssocID="{F4432E28-98E7-4376-9188-CE1051FC105B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DB224823-C683-4B1D-AFC7-DFA0EC4238B7}" type="pres">
      <dgm:prSet presAssocID="{833B21CA-09EA-4132-8458-74E66776F75C}" presName="node" presStyleLbl="node1" presStyleIdx="1" presStyleCnt="2" custScaleX="85990" custLinFactNeighborX="-16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82C33A-CF2F-4FC3-B816-E28969375D4F}" srcId="{90519153-48E5-4913-90E4-20FC3DED791A}" destId="{833B21CA-09EA-4132-8458-74E66776F75C}" srcOrd="1" destOrd="0" parTransId="{730CFF5A-5250-4FE2-A93A-2EFA7C622D7B}" sibTransId="{AA09C780-ED04-426B-A651-B62C8225CA90}"/>
    <dgm:cxn modelId="{F00AA5DE-378E-4D2C-9892-ED6BAB7D731B}" type="presOf" srcId="{F4432E28-98E7-4376-9188-CE1051FC105B}" destId="{1845EF88-93CD-4772-9D2B-79723BEF73EE}" srcOrd="0" destOrd="0" presId="urn:microsoft.com/office/officeart/2005/8/layout/process1"/>
    <dgm:cxn modelId="{56630F15-2D41-48E1-8A0D-9F989029D6C1}" srcId="{90519153-48E5-4913-90E4-20FC3DED791A}" destId="{1D2E8A5B-C4F7-4AD5-99CA-6AF74D09E9FA}" srcOrd="0" destOrd="0" parTransId="{9D0E75C2-2CB4-46EE-9AE9-4740B832E069}" sibTransId="{F4432E28-98E7-4376-9188-CE1051FC105B}"/>
    <dgm:cxn modelId="{17349603-4116-4F20-A453-4EBD2184F679}" type="presOf" srcId="{90519153-48E5-4913-90E4-20FC3DED791A}" destId="{5EE81C80-D39E-4367-AE39-1D9F114319AC}" srcOrd="0" destOrd="0" presId="urn:microsoft.com/office/officeart/2005/8/layout/process1"/>
    <dgm:cxn modelId="{3E4D385F-0632-48A1-8500-64B70427CC7D}" type="presOf" srcId="{1D2E8A5B-C4F7-4AD5-99CA-6AF74D09E9FA}" destId="{5765F564-FFA4-4C7B-83D0-9B045C44DE80}" srcOrd="0" destOrd="0" presId="urn:microsoft.com/office/officeart/2005/8/layout/process1"/>
    <dgm:cxn modelId="{BE5D84CE-51B7-488F-898E-733C5C337B02}" type="presOf" srcId="{833B21CA-09EA-4132-8458-74E66776F75C}" destId="{DB224823-C683-4B1D-AFC7-DFA0EC4238B7}" srcOrd="0" destOrd="0" presId="urn:microsoft.com/office/officeart/2005/8/layout/process1"/>
    <dgm:cxn modelId="{FA5DD219-B423-4FE5-811C-65E81FA2514B}" type="presOf" srcId="{F4432E28-98E7-4376-9188-CE1051FC105B}" destId="{EE1EBC71-FEFD-4E58-84A2-E34EB84D0B22}" srcOrd="1" destOrd="0" presId="urn:microsoft.com/office/officeart/2005/8/layout/process1"/>
    <dgm:cxn modelId="{A1F7E125-2D45-4ABD-8EFB-6C978375C7A0}" type="presParOf" srcId="{5EE81C80-D39E-4367-AE39-1D9F114319AC}" destId="{5765F564-FFA4-4C7B-83D0-9B045C44DE80}" srcOrd="0" destOrd="0" presId="urn:microsoft.com/office/officeart/2005/8/layout/process1"/>
    <dgm:cxn modelId="{4BF08689-2C4C-4404-BA58-CCB56F577420}" type="presParOf" srcId="{5EE81C80-D39E-4367-AE39-1D9F114319AC}" destId="{1845EF88-93CD-4772-9D2B-79723BEF73EE}" srcOrd="1" destOrd="0" presId="urn:microsoft.com/office/officeart/2005/8/layout/process1"/>
    <dgm:cxn modelId="{473364B3-CF83-45C6-A306-317B60E12396}" type="presParOf" srcId="{1845EF88-93CD-4772-9D2B-79723BEF73EE}" destId="{EE1EBC71-FEFD-4E58-84A2-E34EB84D0B22}" srcOrd="0" destOrd="0" presId="urn:microsoft.com/office/officeart/2005/8/layout/process1"/>
    <dgm:cxn modelId="{BA364F22-0B05-4315-8085-E4B283B3E06E}" type="presParOf" srcId="{5EE81C80-D39E-4367-AE39-1D9F114319AC}" destId="{DB224823-C683-4B1D-AFC7-DFA0EC4238B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3147D0C-AF26-44CB-9851-67D3FC54A4C7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1387FD69-9110-44C4-B550-246F671E6BEE}">
      <dgm:prSet phldrT="[Текст]"/>
      <dgm:spPr/>
      <dgm:t>
        <a:bodyPr/>
        <a:lstStyle/>
        <a:p>
          <a:pPr>
            <a:lnSpc>
              <a:spcPct val="120000"/>
            </a:lnSpc>
          </a:pPr>
          <a:r>
            <a:rPr lang="ru-RU" dirty="0" smtClean="0"/>
            <a:t>Электронный документооборот</a:t>
          </a:r>
          <a:endParaRPr lang="ru-RU" dirty="0"/>
        </a:p>
      </dgm:t>
    </dgm:pt>
    <dgm:pt modelId="{19AB4BBD-1682-4224-8F0D-0F3838EA1392}" type="parTrans" cxnId="{A6C18CA2-F4B3-4219-BC35-505635E50AEC}">
      <dgm:prSet/>
      <dgm:spPr/>
      <dgm:t>
        <a:bodyPr/>
        <a:lstStyle/>
        <a:p>
          <a:endParaRPr lang="ru-RU"/>
        </a:p>
      </dgm:t>
    </dgm:pt>
    <dgm:pt modelId="{5DB109CF-4ADE-498F-874D-C7BF3FF3529D}" type="sibTrans" cxnId="{A6C18CA2-F4B3-4219-BC35-505635E50AEC}">
      <dgm:prSet/>
      <dgm:spPr/>
      <dgm:t>
        <a:bodyPr/>
        <a:lstStyle/>
        <a:p>
          <a:endParaRPr lang="ru-RU"/>
        </a:p>
      </dgm:t>
    </dgm:pt>
    <dgm:pt modelId="{CDB7F5E0-7BC4-4B92-8F4D-A93118FA4DE4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FF0000"/>
              </a:solidFill>
            </a:rPr>
            <a:t>Проверки?</a:t>
          </a:r>
          <a:endParaRPr lang="ru-RU" sz="3200" dirty="0">
            <a:solidFill>
              <a:srgbClr val="FF0000"/>
            </a:solidFill>
          </a:endParaRPr>
        </a:p>
      </dgm:t>
    </dgm:pt>
    <dgm:pt modelId="{033CE6C4-6531-44D4-B0E0-72301F7768FC}" type="parTrans" cxnId="{1C8D1732-A19E-4C31-88DE-A46D6FE2BAFB}">
      <dgm:prSet/>
      <dgm:spPr/>
      <dgm:t>
        <a:bodyPr/>
        <a:lstStyle/>
        <a:p>
          <a:endParaRPr lang="ru-RU"/>
        </a:p>
      </dgm:t>
    </dgm:pt>
    <dgm:pt modelId="{682F69EA-A8B8-4272-83E8-343723FF8FAD}" type="sibTrans" cxnId="{1C8D1732-A19E-4C31-88DE-A46D6FE2BAFB}">
      <dgm:prSet/>
      <dgm:spPr/>
      <dgm:t>
        <a:bodyPr/>
        <a:lstStyle/>
        <a:p>
          <a:endParaRPr lang="ru-RU"/>
        </a:p>
      </dgm:t>
    </dgm:pt>
    <dgm:pt modelId="{45EC5DD9-1B58-47D3-8B81-10E7BD54E2EA}" type="pres">
      <dgm:prSet presAssocID="{D3147D0C-AF26-44CB-9851-67D3FC54A4C7}" presName="Name0" presStyleCnt="0">
        <dgm:presLayoutVars>
          <dgm:dir/>
          <dgm:resizeHandles val="exact"/>
        </dgm:presLayoutVars>
      </dgm:prSet>
      <dgm:spPr/>
    </dgm:pt>
    <dgm:pt modelId="{E0C0EB2F-2CF0-4867-AB8A-00A7E9A360ED}" type="pres">
      <dgm:prSet presAssocID="{1387FD69-9110-44C4-B550-246F671E6BE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605B9-B54C-443F-B5A6-294D3165FB6C}" type="pres">
      <dgm:prSet presAssocID="{5DB109CF-4ADE-498F-874D-C7BF3FF3529D}" presName="sibTrans" presStyleLbl="sibTrans2D1" presStyleIdx="0" presStyleCnt="1"/>
      <dgm:spPr/>
      <dgm:t>
        <a:bodyPr/>
        <a:lstStyle/>
        <a:p>
          <a:endParaRPr lang="ru-RU"/>
        </a:p>
      </dgm:t>
    </dgm:pt>
    <dgm:pt modelId="{7D69E749-9044-4346-8AE3-A5F9E52E90E8}" type="pres">
      <dgm:prSet presAssocID="{5DB109CF-4ADE-498F-874D-C7BF3FF3529D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69F4DC1-D8C0-4F2F-94BF-3F4944D1A180}" type="pres">
      <dgm:prSet presAssocID="{CDB7F5E0-7BC4-4B92-8F4D-A93118FA4DE4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C18CA2-F4B3-4219-BC35-505635E50AEC}" srcId="{D3147D0C-AF26-44CB-9851-67D3FC54A4C7}" destId="{1387FD69-9110-44C4-B550-246F671E6BEE}" srcOrd="0" destOrd="0" parTransId="{19AB4BBD-1682-4224-8F0D-0F3838EA1392}" sibTransId="{5DB109CF-4ADE-498F-874D-C7BF3FF3529D}"/>
    <dgm:cxn modelId="{E5289070-AF92-4845-99AF-7F06096C9415}" type="presOf" srcId="{D3147D0C-AF26-44CB-9851-67D3FC54A4C7}" destId="{45EC5DD9-1B58-47D3-8B81-10E7BD54E2EA}" srcOrd="0" destOrd="0" presId="urn:microsoft.com/office/officeart/2005/8/layout/process1"/>
    <dgm:cxn modelId="{3C67D7D7-BBC5-4FFD-AF85-FEDA13965597}" type="presOf" srcId="{1387FD69-9110-44C4-B550-246F671E6BEE}" destId="{E0C0EB2F-2CF0-4867-AB8A-00A7E9A360ED}" srcOrd="0" destOrd="0" presId="urn:microsoft.com/office/officeart/2005/8/layout/process1"/>
    <dgm:cxn modelId="{37985063-21E0-4887-859B-A8248ECD828B}" type="presOf" srcId="{5DB109CF-4ADE-498F-874D-C7BF3FF3529D}" destId="{35A605B9-B54C-443F-B5A6-294D3165FB6C}" srcOrd="0" destOrd="0" presId="urn:microsoft.com/office/officeart/2005/8/layout/process1"/>
    <dgm:cxn modelId="{D3F997F5-8EF5-4655-B32A-540ADEA70A94}" type="presOf" srcId="{CDB7F5E0-7BC4-4B92-8F4D-A93118FA4DE4}" destId="{669F4DC1-D8C0-4F2F-94BF-3F4944D1A180}" srcOrd="0" destOrd="0" presId="urn:microsoft.com/office/officeart/2005/8/layout/process1"/>
    <dgm:cxn modelId="{0BAA4391-BD59-4768-8E9A-0FE4558C04A0}" type="presOf" srcId="{5DB109CF-4ADE-498F-874D-C7BF3FF3529D}" destId="{7D69E749-9044-4346-8AE3-A5F9E52E90E8}" srcOrd="1" destOrd="0" presId="urn:microsoft.com/office/officeart/2005/8/layout/process1"/>
    <dgm:cxn modelId="{1C8D1732-A19E-4C31-88DE-A46D6FE2BAFB}" srcId="{D3147D0C-AF26-44CB-9851-67D3FC54A4C7}" destId="{CDB7F5E0-7BC4-4B92-8F4D-A93118FA4DE4}" srcOrd="1" destOrd="0" parTransId="{033CE6C4-6531-44D4-B0E0-72301F7768FC}" sibTransId="{682F69EA-A8B8-4272-83E8-343723FF8FAD}"/>
    <dgm:cxn modelId="{135C5C45-2845-454F-9999-0461A9398FE9}" type="presParOf" srcId="{45EC5DD9-1B58-47D3-8B81-10E7BD54E2EA}" destId="{E0C0EB2F-2CF0-4867-AB8A-00A7E9A360ED}" srcOrd="0" destOrd="0" presId="urn:microsoft.com/office/officeart/2005/8/layout/process1"/>
    <dgm:cxn modelId="{C218FCD3-620A-49C6-B25F-C7AE0CDC71A8}" type="presParOf" srcId="{45EC5DD9-1B58-47D3-8B81-10E7BD54E2EA}" destId="{35A605B9-B54C-443F-B5A6-294D3165FB6C}" srcOrd="1" destOrd="0" presId="urn:microsoft.com/office/officeart/2005/8/layout/process1"/>
    <dgm:cxn modelId="{F44E62DB-59B7-4566-A35F-3343D8BE0C39}" type="presParOf" srcId="{35A605B9-B54C-443F-B5A6-294D3165FB6C}" destId="{7D69E749-9044-4346-8AE3-A5F9E52E90E8}" srcOrd="0" destOrd="0" presId="urn:microsoft.com/office/officeart/2005/8/layout/process1"/>
    <dgm:cxn modelId="{41D96792-7498-43FE-8E4E-08CA288ECF41}" type="presParOf" srcId="{45EC5DD9-1B58-47D3-8B81-10E7BD54E2EA}" destId="{669F4DC1-D8C0-4F2F-94BF-3F4944D1A18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8AB03-A906-46FA-B68E-F7F99D1C0B5B}">
      <dsp:nvSpPr>
        <dsp:cNvPr id="0" name=""/>
        <dsp:cNvSpPr/>
      </dsp:nvSpPr>
      <dsp:spPr>
        <a:xfrm>
          <a:off x="4353" y="411668"/>
          <a:ext cx="3737505" cy="151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КФО 2</a:t>
          </a:r>
          <a:endParaRPr lang="ru-RU" sz="3500" kern="1200" dirty="0"/>
        </a:p>
      </dsp:txBody>
      <dsp:txXfrm>
        <a:off x="4353" y="411668"/>
        <a:ext cx="3737505" cy="1008000"/>
      </dsp:txXfrm>
    </dsp:sp>
    <dsp:sp modelId="{18BF7FCE-422B-4BF3-A150-F67DE652DD9C}">
      <dsp:nvSpPr>
        <dsp:cNvPr id="0" name=""/>
        <dsp:cNvSpPr/>
      </dsp:nvSpPr>
      <dsp:spPr>
        <a:xfrm>
          <a:off x="769866" y="1419668"/>
          <a:ext cx="3737505" cy="25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Показатель равен нулю</a:t>
          </a:r>
          <a:endParaRPr lang="ru-RU" sz="3500" kern="1200" dirty="0"/>
        </a:p>
      </dsp:txBody>
      <dsp:txXfrm>
        <a:off x="843674" y="1493476"/>
        <a:ext cx="3589889" cy="2372384"/>
      </dsp:txXfrm>
    </dsp:sp>
    <dsp:sp modelId="{E0772B68-114F-49CB-A16D-91BBF710C715}">
      <dsp:nvSpPr>
        <dsp:cNvPr id="0" name=""/>
        <dsp:cNvSpPr/>
      </dsp:nvSpPr>
      <dsp:spPr>
        <a:xfrm>
          <a:off x="4308451" y="450403"/>
          <a:ext cx="1201175" cy="9305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4308451" y="636509"/>
        <a:ext cx="922016" cy="558318"/>
      </dsp:txXfrm>
    </dsp:sp>
    <dsp:sp modelId="{E847049F-2C28-4547-8EBF-1A575379F6C0}">
      <dsp:nvSpPr>
        <dsp:cNvPr id="0" name=""/>
        <dsp:cNvSpPr/>
      </dsp:nvSpPr>
      <dsp:spPr>
        <a:xfrm>
          <a:off x="6008227" y="411668"/>
          <a:ext cx="3737505" cy="1512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КФО 5</a:t>
          </a:r>
          <a:endParaRPr lang="ru-RU" sz="3500" kern="1200" dirty="0"/>
        </a:p>
      </dsp:txBody>
      <dsp:txXfrm>
        <a:off x="6008227" y="411668"/>
        <a:ext cx="3737505" cy="1008000"/>
      </dsp:txXfrm>
    </dsp:sp>
    <dsp:sp modelId="{06A78B16-8236-4319-9460-C092CD1CC075}">
      <dsp:nvSpPr>
        <dsp:cNvPr id="0" name=""/>
        <dsp:cNvSpPr/>
      </dsp:nvSpPr>
      <dsp:spPr>
        <a:xfrm>
          <a:off x="6773741" y="1419668"/>
          <a:ext cx="3737505" cy="25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48920" rIns="24892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Расходы в соответствии с целями соглашения</a:t>
          </a:r>
          <a:endParaRPr lang="ru-RU" sz="3500" kern="1200" dirty="0"/>
        </a:p>
      </dsp:txBody>
      <dsp:txXfrm>
        <a:off x="6847549" y="1493476"/>
        <a:ext cx="3589889" cy="2372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0EB2F-2CF0-4867-AB8A-00A7E9A360ED}">
      <dsp:nvSpPr>
        <dsp:cNvPr id="0" name=""/>
        <dsp:cNvSpPr/>
      </dsp:nvSpPr>
      <dsp:spPr>
        <a:xfrm>
          <a:off x="1254" y="304639"/>
          <a:ext cx="2674588" cy="1604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Электронный документооборот</a:t>
          </a:r>
          <a:endParaRPr lang="ru-RU" sz="2300" kern="1200" dirty="0"/>
        </a:p>
      </dsp:txBody>
      <dsp:txXfrm>
        <a:off x="48256" y="351641"/>
        <a:ext cx="2580584" cy="1510749"/>
      </dsp:txXfrm>
    </dsp:sp>
    <dsp:sp modelId="{35A605B9-B54C-443F-B5A6-294D3165FB6C}">
      <dsp:nvSpPr>
        <dsp:cNvPr id="0" name=""/>
        <dsp:cNvSpPr/>
      </dsp:nvSpPr>
      <dsp:spPr>
        <a:xfrm>
          <a:off x="2943302" y="775367"/>
          <a:ext cx="567012" cy="6632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943302" y="908027"/>
        <a:ext cx="396908" cy="397978"/>
      </dsp:txXfrm>
    </dsp:sp>
    <dsp:sp modelId="{669F4DC1-D8C0-4F2F-94BF-3F4944D1A180}">
      <dsp:nvSpPr>
        <dsp:cNvPr id="0" name=""/>
        <dsp:cNvSpPr/>
      </dsp:nvSpPr>
      <dsp:spPr>
        <a:xfrm>
          <a:off x="3745678" y="304639"/>
          <a:ext cx="2674588" cy="16047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FF0000"/>
              </a:solidFill>
            </a:rPr>
            <a:t>Скан-копии?</a:t>
          </a:r>
          <a:endParaRPr lang="ru-RU" sz="3200" kern="1200" dirty="0">
            <a:solidFill>
              <a:srgbClr val="FF0000"/>
            </a:solidFill>
          </a:endParaRPr>
        </a:p>
      </dsp:txBody>
      <dsp:txXfrm>
        <a:off x="3792680" y="351641"/>
        <a:ext cx="2580584" cy="1510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FC731-D3CA-4562-A230-95B5990B5650}">
      <dsp:nvSpPr>
        <dsp:cNvPr id="0" name=""/>
        <dsp:cNvSpPr/>
      </dsp:nvSpPr>
      <dsp:spPr>
        <a:xfrm>
          <a:off x="1999" y="819917"/>
          <a:ext cx="4264460" cy="2558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Создание </a:t>
          </a:r>
          <a:r>
            <a:rPr lang="ru-RU" sz="4100" kern="1200" dirty="0" smtClean="0">
              <a:solidFill>
                <a:srgbClr val="C00000"/>
              </a:solidFill>
            </a:rPr>
            <a:t>внутри субъекта учета</a:t>
          </a:r>
          <a:endParaRPr lang="ru-RU" sz="4100" kern="1200" dirty="0">
            <a:solidFill>
              <a:srgbClr val="C00000"/>
            </a:solidFill>
          </a:endParaRPr>
        </a:p>
      </dsp:txBody>
      <dsp:txXfrm>
        <a:off x="76940" y="894858"/>
        <a:ext cx="4114578" cy="2408794"/>
      </dsp:txXfrm>
    </dsp:sp>
    <dsp:sp modelId="{D37E8B48-DB8B-4864-B150-51F130853DE1}">
      <dsp:nvSpPr>
        <dsp:cNvPr id="0" name=""/>
        <dsp:cNvSpPr/>
      </dsp:nvSpPr>
      <dsp:spPr>
        <a:xfrm>
          <a:off x="4692905" y="1570462"/>
          <a:ext cx="904065" cy="10575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4692905" y="1781979"/>
        <a:ext cx="632846" cy="634552"/>
      </dsp:txXfrm>
    </dsp:sp>
    <dsp:sp modelId="{03E5CEB5-CFBA-4DDB-B69E-020BDBE3C90D}">
      <dsp:nvSpPr>
        <dsp:cNvPr id="0" name=""/>
        <dsp:cNvSpPr/>
      </dsp:nvSpPr>
      <dsp:spPr>
        <a:xfrm>
          <a:off x="5972244" y="819917"/>
          <a:ext cx="4264460" cy="25586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Обработка </a:t>
          </a:r>
          <a:r>
            <a:rPr lang="ru-RU" sz="4100" kern="1200" dirty="0" smtClean="0">
              <a:solidFill>
                <a:srgbClr val="C00000"/>
              </a:solidFill>
            </a:rPr>
            <a:t>внутри ЦБ</a:t>
          </a:r>
          <a:endParaRPr lang="ru-RU" sz="4100" kern="1200" dirty="0">
            <a:solidFill>
              <a:srgbClr val="C00000"/>
            </a:solidFill>
          </a:endParaRPr>
        </a:p>
      </dsp:txBody>
      <dsp:txXfrm>
        <a:off x="6047185" y="894858"/>
        <a:ext cx="4114578" cy="24087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D0B3E-0703-46CA-BD9D-70F637A6235C}">
      <dsp:nvSpPr>
        <dsp:cNvPr id="0" name=""/>
        <dsp:cNvSpPr/>
      </dsp:nvSpPr>
      <dsp:spPr>
        <a:xfrm>
          <a:off x="9686" y="0"/>
          <a:ext cx="2895314" cy="1207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Простая подпись</a:t>
          </a:r>
          <a:endParaRPr lang="ru-RU" sz="2400" kern="1200" dirty="0"/>
        </a:p>
      </dsp:txBody>
      <dsp:txXfrm>
        <a:off x="45038" y="35352"/>
        <a:ext cx="2824610" cy="1136305"/>
      </dsp:txXfrm>
    </dsp:sp>
    <dsp:sp modelId="{A14ABD71-17BB-4D16-AD70-CD0716C3E522}">
      <dsp:nvSpPr>
        <dsp:cNvPr id="0" name=""/>
        <dsp:cNvSpPr/>
      </dsp:nvSpPr>
      <dsp:spPr>
        <a:xfrm>
          <a:off x="3194532" y="244485"/>
          <a:ext cx="613806" cy="718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3194532" y="388092"/>
        <a:ext cx="429664" cy="430823"/>
      </dsp:txXfrm>
    </dsp:sp>
    <dsp:sp modelId="{599F2C11-72F6-467B-937F-69422C0ED658}">
      <dsp:nvSpPr>
        <dsp:cNvPr id="0" name=""/>
        <dsp:cNvSpPr/>
      </dsp:nvSpPr>
      <dsp:spPr>
        <a:xfrm>
          <a:off x="4063126" y="0"/>
          <a:ext cx="2895314" cy="1207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Доступ в систему,</a:t>
          </a:r>
          <a:br>
            <a:rPr lang="ru-RU" sz="2400" kern="1200" dirty="0" smtClean="0"/>
          </a:br>
          <a:r>
            <a:rPr lang="ru-RU" sz="2400" kern="1200" dirty="0" smtClean="0"/>
            <a:t>авторизация</a:t>
          </a:r>
          <a:endParaRPr lang="ru-RU" sz="2400" kern="1200" dirty="0"/>
        </a:p>
      </dsp:txBody>
      <dsp:txXfrm>
        <a:off x="4098478" y="35352"/>
        <a:ext cx="2824610" cy="1136305"/>
      </dsp:txXfrm>
    </dsp:sp>
    <dsp:sp modelId="{1FEA0D5D-6AA4-45BD-9B5A-F08E95D1866C}">
      <dsp:nvSpPr>
        <dsp:cNvPr id="0" name=""/>
        <dsp:cNvSpPr/>
      </dsp:nvSpPr>
      <dsp:spPr>
        <a:xfrm>
          <a:off x="7247972" y="244485"/>
          <a:ext cx="613806" cy="718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7247972" y="388092"/>
        <a:ext cx="429664" cy="430823"/>
      </dsp:txXfrm>
    </dsp:sp>
    <dsp:sp modelId="{F21C5A00-D5B3-43CC-9050-1C3F863C9256}">
      <dsp:nvSpPr>
        <dsp:cNvPr id="0" name=""/>
        <dsp:cNvSpPr/>
      </dsp:nvSpPr>
      <dsp:spPr>
        <a:xfrm>
          <a:off x="8116566" y="0"/>
          <a:ext cx="2895314" cy="1207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Последнее изменение документа</a:t>
          </a:r>
          <a:endParaRPr lang="ru-RU" sz="2400" kern="1200" dirty="0"/>
        </a:p>
      </dsp:txBody>
      <dsp:txXfrm>
        <a:off x="8151918" y="35352"/>
        <a:ext cx="2824610" cy="11363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5F564-FFA4-4C7B-83D0-9B045C44DE80}">
      <dsp:nvSpPr>
        <dsp:cNvPr id="0" name=""/>
        <dsp:cNvSpPr/>
      </dsp:nvSpPr>
      <dsp:spPr>
        <a:xfrm>
          <a:off x="10015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Бумажные</a:t>
          </a:r>
          <a:endParaRPr lang="ru-RU" sz="2500" kern="1200" dirty="0"/>
        </a:p>
      </dsp:txBody>
      <dsp:txXfrm>
        <a:off x="37259" y="27244"/>
        <a:ext cx="2939156" cy="875676"/>
      </dsp:txXfrm>
    </dsp:sp>
    <dsp:sp modelId="{1845EF88-93CD-4772-9D2B-79723BEF73EE}">
      <dsp:nvSpPr>
        <dsp:cNvPr id="0" name=""/>
        <dsp:cNvSpPr/>
      </dsp:nvSpPr>
      <dsp:spPr>
        <a:xfrm>
          <a:off x="3303024" y="93870"/>
          <a:ext cx="634652" cy="7424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303024" y="242355"/>
        <a:ext cx="444256" cy="445453"/>
      </dsp:txXfrm>
    </dsp:sp>
    <dsp:sp modelId="{DB224823-C683-4B1D-AFC7-DFA0EC4238B7}">
      <dsp:nvSpPr>
        <dsp:cNvPr id="0" name=""/>
        <dsp:cNvSpPr/>
      </dsp:nvSpPr>
      <dsp:spPr>
        <a:xfrm>
          <a:off x="4201117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 электронные (скан-копии)</a:t>
          </a:r>
          <a:endParaRPr lang="ru-RU" sz="2500" kern="1200" dirty="0"/>
        </a:p>
      </dsp:txBody>
      <dsp:txXfrm>
        <a:off x="4228361" y="27244"/>
        <a:ext cx="2939156" cy="875676"/>
      </dsp:txXfrm>
    </dsp:sp>
    <dsp:sp modelId="{7515F2F2-158D-46B1-AE07-4A85E7682E5E}">
      <dsp:nvSpPr>
        <dsp:cNvPr id="0" name=""/>
        <dsp:cNvSpPr/>
      </dsp:nvSpPr>
      <dsp:spPr>
        <a:xfrm>
          <a:off x="7494126" y="93870"/>
          <a:ext cx="634652" cy="7424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7494126" y="242355"/>
        <a:ext cx="444256" cy="445453"/>
      </dsp:txXfrm>
    </dsp:sp>
    <dsp:sp modelId="{F6401BD0-5387-45BC-BAFC-6AF278CA76E2}">
      <dsp:nvSpPr>
        <dsp:cNvPr id="0" name=""/>
        <dsp:cNvSpPr/>
      </dsp:nvSpPr>
      <dsp:spPr>
        <a:xfrm>
          <a:off x="8392219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ЭДО</a:t>
          </a:r>
          <a:endParaRPr lang="ru-RU" sz="2500" kern="1200" dirty="0"/>
        </a:p>
      </dsp:txBody>
      <dsp:txXfrm>
        <a:off x="8419463" y="27244"/>
        <a:ext cx="2939156" cy="8756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5F564-FFA4-4C7B-83D0-9B045C44DE80}">
      <dsp:nvSpPr>
        <dsp:cNvPr id="0" name=""/>
        <dsp:cNvSpPr/>
      </dsp:nvSpPr>
      <dsp:spPr>
        <a:xfrm>
          <a:off x="10015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Электронные</a:t>
          </a:r>
          <a:endParaRPr lang="ru-RU" sz="2200" kern="1200" dirty="0"/>
        </a:p>
      </dsp:txBody>
      <dsp:txXfrm>
        <a:off x="37259" y="27244"/>
        <a:ext cx="2939156" cy="875676"/>
      </dsp:txXfrm>
    </dsp:sp>
    <dsp:sp modelId="{1845EF88-93CD-4772-9D2B-79723BEF73EE}">
      <dsp:nvSpPr>
        <dsp:cNvPr id="0" name=""/>
        <dsp:cNvSpPr/>
      </dsp:nvSpPr>
      <dsp:spPr>
        <a:xfrm>
          <a:off x="3303024" y="93870"/>
          <a:ext cx="634652" cy="7424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303024" y="242355"/>
        <a:ext cx="444256" cy="445453"/>
      </dsp:txXfrm>
    </dsp:sp>
    <dsp:sp modelId="{DB224823-C683-4B1D-AFC7-DFA0EC4238B7}">
      <dsp:nvSpPr>
        <dsp:cNvPr id="0" name=""/>
        <dsp:cNvSpPr/>
      </dsp:nvSpPr>
      <dsp:spPr>
        <a:xfrm>
          <a:off x="4201117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 бумажные (справки ф. 0504833)</a:t>
          </a:r>
          <a:endParaRPr lang="ru-RU" sz="2200" kern="1200" dirty="0"/>
        </a:p>
      </dsp:txBody>
      <dsp:txXfrm>
        <a:off x="4228361" y="27244"/>
        <a:ext cx="2939156" cy="875676"/>
      </dsp:txXfrm>
    </dsp:sp>
    <dsp:sp modelId="{7515F2F2-158D-46B1-AE07-4A85E7682E5E}">
      <dsp:nvSpPr>
        <dsp:cNvPr id="0" name=""/>
        <dsp:cNvSpPr/>
      </dsp:nvSpPr>
      <dsp:spPr>
        <a:xfrm>
          <a:off x="7494126" y="93870"/>
          <a:ext cx="634652" cy="7424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7494126" y="242355"/>
        <a:ext cx="444256" cy="445453"/>
      </dsp:txXfrm>
    </dsp:sp>
    <dsp:sp modelId="{F6401BD0-5387-45BC-BAFC-6AF278CA76E2}">
      <dsp:nvSpPr>
        <dsp:cNvPr id="0" name=""/>
        <dsp:cNvSpPr/>
      </dsp:nvSpPr>
      <dsp:spPr>
        <a:xfrm>
          <a:off x="8392219" y="0"/>
          <a:ext cx="2993644" cy="93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Бумажный ДО</a:t>
          </a:r>
          <a:endParaRPr lang="ru-RU" sz="2200" kern="1200" dirty="0"/>
        </a:p>
      </dsp:txBody>
      <dsp:txXfrm>
        <a:off x="8419463" y="27244"/>
        <a:ext cx="2939156" cy="8756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5F564-FFA4-4C7B-83D0-9B045C44DE80}">
      <dsp:nvSpPr>
        <dsp:cNvPr id="0" name=""/>
        <dsp:cNvSpPr/>
      </dsp:nvSpPr>
      <dsp:spPr>
        <a:xfrm>
          <a:off x="6557" y="0"/>
          <a:ext cx="4691971" cy="12473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Файл, подписанный ЭЦП</a:t>
          </a:r>
          <a:endParaRPr lang="ru-RU" sz="3200" kern="1200" dirty="0"/>
        </a:p>
      </dsp:txBody>
      <dsp:txXfrm>
        <a:off x="43092" y="36535"/>
        <a:ext cx="4618901" cy="1174328"/>
      </dsp:txXfrm>
    </dsp:sp>
    <dsp:sp modelId="{1845EF88-93CD-4772-9D2B-79723BEF73EE}">
      <dsp:nvSpPr>
        <dsp:cNvPr id="0" name=""/>
        <dsp:cNvSpPr/>
      </dsp:nvSpPr>
      <dsp:spPr>
        <a:xfrm>
          <a:off x="5091931" y="41894"/>
          <a:ext cx="834014" cy="11636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500" kern="1200"/>
        </a:p>
      </dsp:txBody>
      <dsp:txXfrm>
        <a:off x="5091931" y="274616"/>
        <a:ext cx="583810" cy="698164"/>
      </dsp:txXfrm>
    </dsp:sp>
    <dsp:sp modelId="{DB224823-C683-4B1D-AFC7-DFA0EC4238B7}">
      <dsp:nvSpPr>
        <dsp:cNvPr id="0" name=""/>
        <dsp:cNvSpPr/>
      </dsp:nvSpPr>
      <dsp:spPr>
        <a:xfrm>
          <a:off x="6272140" y="0"/>
          <a:ext cx="4034625" cy="124739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- </a:t>
          </a:r>
          <a:endParaRPr lang="ru-RU" sz="5600" kern="1200" dirty="0"/>
        </a:p>
      </dsp:txBody>
      <dsp:txXfrm>
        <a:off x="6308675" y="36535"/>
        <a:ext cx="3961555" cy="11743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0EB2F-2CF0-4867-AB8A-00A7E9A360ED}">
      <dsp:nvSpPr>
        <dsp:cNvPr id="0" name=""/>
        <dsp:cNvSpPr/>
      </dsp:nvSpPr>
      <dsp:spPr>
        <a:xfrm>
          <a:off x="1442" y="0"/>
          <a:ext cx="3076598" cy="1256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Электронный документооборот</a:t>
          </a:r>
          <a:endParaRPr lang="ru-RU" sz="2700" kern="1200" dirty="0"/>
        </a:p>
      </dsp:txBody>
      <dsp:txXfrm>
        <a:off x="38238" y="36796"/>
        <a:ext cx="3003006" cy="1182702"/>
      </dsp:txXfrm>
    </dsp:sp>
    <dsp:sp modelId="{35A605B9-B54C-443F-B5A6-294D3165FB6C}">
      <dsp:nvSpPr>
        <dsp:cNvPr id="0" name=""/>
        <dsp:cNvSpPr/>
      </dsp:nvSpPr>
      <dsp:spPr>
        <a:xfrm>
          <a:off x="3385700" y="246648"/>
          <a:ext cx="652238" cy="7629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3385700" y="399247"/>
        <a:ext cx="456567" cy="457798"/>
      </dsp:txXfrm>
    </dsp:sp>
    <dsp:sp modelId="{669F4DC1-D8C0-4F2F-94BF-3F4944D1A180}">
      <dsp:nvSpPr>
        <dsp:cNvPr id="0" name=""/>
        <dsp:cNvSpPr/>
      </dsp:nvSpPr>
      <dsp:spPr>
        <a:xfrm>
          <a:off x="4308680" y="0"/>
          <a:ext cx="3076598" cy="12562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FF0000"/>
              </a:solidFill>
            </a:rPr>
            <a:t>Проверки?</a:t>
          </a:r>
          <a:endParaRPr lang="ru-RU" sz="3200" kern="1200" dirty="0">
            <a:solidFill>
              <a:srgbClr val="FF0000"/>
            </a:solidFill>
          </a:endParaRPr>
        </a:p>
      </dsp:txBody>
      <dsp:txXfrm>
        <a:off x="4345476" y="36796"/>
        <a:ext cx="3003006" cy="1182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FC949-44CD-4DA1-BB18-5C4472A78B58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3D863-AE31-4841-947F-F37D5E11AE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41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93D863-AE31-4841-947F-F37D5E11AED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093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6B-510C-4BA2-A701-3DF797C2C791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076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93D863-AE31-4841-947F-F37D5E11AED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09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80747-7A32-0D4A-86E9-6A0428B6E90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05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80747-7A32-0D4A-86E9-6A0428B6E90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63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80747-7A32-0D4A-86E9-6A0428B6E90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2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80747-7A32-0D4A-86E9-6A0428B6E90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62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6B-510C-4BA2-A701-3DF797C2C791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01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6B-510C-4BA2-A701-3DF797C2C791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018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6B-510C-4BA2-A701-3DF797C2C791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017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68C6B-510C-4BA2-A701-3DF797C2C791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9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363-CD1B-4206-8FA3-1FB5A2719F6C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85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CEB4-CD9F-4CE2-870E-DEE5F3ED3DFA}" type="datetime1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C0BF-34C8-4170-BA90-41A1BF75BB8A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298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2821-3BE8-41F2-AB5D-5D99CFAE7276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973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7130-AD01-4A99-8A57-DEAF7DBF2E42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391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4077-B621-498E-AB39-FD27BC777E57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958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DB7-E53F-4BA2-AD0D-AF075EAD2863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73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115C-52C9-4417-8621-E76CF28F279D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45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079F-0F9B-4177-A8CE-1964189B1411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159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7759-AF48-4B1F-9075-D07AD08DD416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539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A155-1B71-449D-BFD2-995C04143038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7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B0A3-327A-4DEA-BAC1-35584064B702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388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2845-2FBA-4A47-893C-E0790A1C74AE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747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479-DC33-461B-8252-73634EE50817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060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954E-F4E7-4ED2-9B8B-E5102DDC7629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82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E720-8A15-4FFD-9DA6-89DA8FD26DAA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563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EE9C-8CDF-482E-8EAB-9E7C77D83017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4342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72A7-E494-4149-9B09-A25BAA0F3971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743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B7FFA-6B60-4D91-9D82-55A6ACCE3175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180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0CA-F5A6-4BC9-8F5F-5D23FE74211F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8705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9AD5-7172-4A8B-ADD9-F1745454CBBF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543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E7295-B5C0-4D21-9A6B-6C8AF1871E33}" type="datetime1">
              <a:rPr lang="ru-RU" smtClean="0"/>
              <a:t>09.12.2022</a:t>
            </a:fld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253569" y="6394480"/>
            <a:ext cx="2804161" cy="358445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763" y="46977"/>
            <a:ext cx="5789968" cy="35844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329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F58909-8CF7-4B59-B73D-6D9E4358D6C5}"/>
              </a:ext>
            </a:extLst>
          </p:cNvPr>
          <p:cNvSpPr/>
          <p:nvPr userDrawn="1"/>
        </p:nvSpPr>
        <p:spPr>
          <a:xfrm flipV="1">
            <a:off x="1" y="530119"/>
            <a:ext cx="12192000" cy="374445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3808" dirty="0"/>
          </a:p>
        </p:txBody>
      </p:sp>
    </p:spTree>
    <p:extLst>
      <p:ext uri="{BB962C8B-B14F-4D97-AF65-F5344CB8AC3E}">
        <p14:creationId xmlns:p14="http://schemas.microsoft.com/office/powerpoint/2010/main" val="12167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AB2E-36F3-44A9-953E-810B912FEDDE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92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>
            <a:cxnSpLocks/>
          </p:cNvCxnSpPr>
          <p:nvPr userDrawn="1"/>
        </p:nvCxnSpPr>
        <p:spPr>
          <a:xfrm>
            <a:off x="90488" y="990600"/>
            <a:ext cx="12012612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3102000" y="90000"/>
            <a:ext cx="9000000" cy="900000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2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2495550" y="6408739"/>
            <a:ext cx="7200900" cy="358775"/>
          </a:xfrm>
          <a:prstGeom prst="rect">
            <a:avLst/>
          </a:prstGeom>
        </p:spPr>
        <p:txBody>
          <a:bodyPr lIns="0" tIns="0" rIns="0" bIns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lumMod val="50000"/>
                    <a:lumOff val="50000"/>
                  </a:prst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11742738" y="6552070"/>
            <a:ext cx="360362" cy="2154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CFD259-276A-48CF-AAAF-66CD61FCC4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7659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25" y="6377969"/>
            <a:ext cx="2804161" cy="574516"/>
          </a:xfrm>
          <a:prstGeom prst="rect">
            <a:avLst/>
          </a:prstGeom>
        </p:spPr>
        <p:txBody>
          <a:bodyPr/>
          <a:lstStyle/>
          <a:p>
            <a:fld id="{D0D7FD47-8056-498A-BF34-077F1BDE275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09.12.2022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1" y="6377971"/>
            <a:ext cx="3901440" cy="574516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C64C0D2-3B01-4D89-AC3D-D015BF578C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253594" y="6394481"/>
            <a:ext cx="2804161" cy="348813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44546A"/>
                </a:solidFill>
              </a:rPr>
              <a:pPr/>
              <a:t>‹#›</a:t>
            </a:fld>
            <a:endParaRPr lang="ru-RU" dirty="0">
              <a:solidFill>
                <a:srgbClr val="44546A"/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ACA70A9C-BB1B-495B-A91D-4FFE807F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763" y="46981"/>
            <a:ext cx="5789968" cy="34881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26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1FFA894-E666-4AAB-90B4-A00984BD322C}"/>
              </a:ext>
            </a:extLst>
          </p:cNvPr>
          <p:cNvSpPr/>
          <p:nvPr userDrawn="1"/>
        </p:nvSpPr>
        <p:spPr>
          <a:xfrm flipV="1">
            <a:off x="1" y="530121"/>
            <a:ext cx="12192000" cy="374445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pPr algn="l" defTabSz="914400" hangingPunct="1"/>
            <a:endParaRPr sz="3867" b="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99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4" y="6377946"/>
            <a:ext cx="2804161" cy="439031"/>
          </a:xfrm>
        </p:spPr>
        <p:txBody>
          <a:bodyPr/>
          <a:lstStyle/>
          <a:p>
            <a:fld id="{957B05F4-714D-49B2-A56B-515B4FC571F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09.12.2022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1" y="6377948"/>
            <a:ext cx="3901440" cy="439031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C64C0D2-3B01-4D89-AC3D-D015BF578C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253570" y="6394480"/>
            <a:ext cx="2804161" cy="268856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ACA70A9C-BB1B-495B-A91D-4FFE807FD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763" y="46977"/>
            <a:ext cx="5789968" cy="268856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74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4B081CF-64E0-45FA-B2B7-373E8E89AF28}"/>
              </a:ext>
            </a:extLst>
          </p:cNvPr>
          <p:cNvCxnSpPr>
            <a:cxnSpLocks/>
          </p:cNvCxnSpPr>
          <p:nvPr userDrawn="1"/>
        </p:nvCxnSpPr>
        <p:spPr>
          <a:xfrm>
            <a:off x="120000" y="990000"/>
            <a:ext cx="1193773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22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43154" y="1818512"/>
            <a:ext cx="8534401" cy="321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24"/>
            </a:lvl1pPr>
          </a:lstStyle>
          <a:p>
            <a:endParaRPr dirty="0"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7B23EBB8-90AE-42AD-89F1-AAACFA84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763" y="46977"/>
            <a:ext cx="5789968" cy="35844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329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C4B3DDE-8657-4CD7-8D3E-CD345DD21E94}"/>
              </a:ext>
            </a:extLst>
          </p:cNvPr>
          <p:cNvSpPr/>
          <p:nvPr userDrawn="1"/>
        </p:nvSpPr>
        <p:spPr>
          <a:xfrm flipV="1">
            <a:off x="1" y="530119"/>
            <a:ext cx="12192000" cy="374445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3808" dirty="0"/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20278EF6-AF14-48C2-AE7F-BB201C54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80280-EF81-42B9-AFBB-AB6718E5F510}" type="datetime1">
              <a:rPr lang="ru-RU" smtClean="0"/>
              <a:t>09.12.2022</a:t>
            </a:fld>
            <a:endParaRPr lang="en-US" dirty="0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673C5D05-5317-4410-986D-0EB45742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9B8336B5-74EC-4EED-88A6-FF7D2C8A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8579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/>
          </p:cNvPr>
          <p:cNvSpPr/>
          <p:nvPr userDrawn="1"/>
        </p:nvSpPr>
        <p:spPr>
          <a:xfrm flipV="1">
            <a:off x="0" y="529167"/>
            <a:ext cx="12192000" cy="374651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/>
          <a:p>
            <a:pPr defTabSz="1932384" fontAlgn="auto">
              <a:spcBef>
                <a:spcPts val="0"/>
              </a:spcBef>
              <a:spcAft>
                <a:spcPts val="0"/>
              </a:spcAft>
              <a:defRPr/>
            </a:pPr>
            <a:endParaRPr sz="3808">
              <a:latin typeface="+mn-lt"/>
              <a:cs typeface="+mn-cs"/>
            </a:endParaRPr>
          </a:p>
        </p:txBody>
      </p:sp>
      <p:sp>
        <p:nvSpPr>
          <p:cNvPr id="6" name="Holder 2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67763" y="46977"/>
            <a:ext cx="5789968" cy="358445"/>
          </a:xfrm>
          <a:prstGeom prst="rect">
            <a:avLst/>
          </a:prstGeom>
        </p:spPr>
        <p:txBody>
          <a:bodyPr/>
          <a:lstStyle>
            <a:lvl1pPr algn="r">
              <a:defRPr sz="2329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90EC1-9F4E-4DE3-BA5A-9167E7C299C8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AB03150-B44D-45E4-AA1E-C49A72E73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9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A28-AAD2-47FC-A111-47D23E15EE66}" type="datetime1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75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1F626-230A-4B6C-8EE2-239744AF3240}" type="datetime1">
              <a:rPr lang="ru-RU" smtClean="0"/>
              <a:t>09.12.2022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5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97707-9063-4E0A-8C09-A6706CB3CC89}" type="datetime1">
              <a:rPr lang="ru-RU" smtClean="0"/>
              <a:t>09.12.2022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20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53FC-1DB4-4A34-96EF-5DE8F90923F0}" type="datetime1">
              <a:rPr lang="ru-RU" smtClean="0"/>
              <a:t>09.12.2022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2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643C-0F7F-43AE-A65B-4DB92EE2DBEB}" type="datetime1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7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8935-0844-4907-ABEC-C43C63836EDE}" type="datetime1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00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0607EB-F580-4F5A-A4DC-37F3E864D45B}" type="datetime1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8E6DA06-9BE3-475B-A5E4-DC5F64BEA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6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DB8CD-D9E3-4690-8A83-D93448CAFEF6}" type="datetime1">
              <a:rPr lang="ru-RU" smtClean="0"/>
              <a:t>09.12.2022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A6F70-B317-4A4F-98B4-679CD3E73B8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34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F45AA60AB1507989D57D3E39609FBF49DA12563F8D7F2C3461C4EE636DC388F43977CA241F338D9D294784E7854C8A06292573FEEE990A7W700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3677" y="482600"/>
            <a:ext cx="10728323" cy="2895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4400" dirty="0" smtClean="0"/>
              <a:t>Актуальные </a:t>
            </a:r>
            <a:r>
              <a:rPr lang="ru-RU" sz="4400" dirty="0"/>
              <a:t>вопросы бухгалтерского учета и отчетности в учреждениях </a:t>
            </a:r>
            <a:r>
              <a:rPr lang="ru-RU" sz="4400" dirty="0" smtClean="0"/>
              <a:t>бюджетной сферы </a:t>
            </a:r>
            <a:r>
              <a:rPr lang="ru-RU" sz="4400" dirty="0"/>
              <a:t>в 2022 – 2023 </a:t>
            </a:r>
            <a:r>
              <a:rPr lang="ru-RU" sz="4400" dirty="0" smtClean="0"/>
              <a:t>годах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5080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99" y="0"/>
            <a:ext cx="11328401" cy="495591"/>
          </a:xfrm>
        </p:spPr>
        <p:txBody>
          <a:bodyPr anchor="ctr">
            <a:noAutofit/>
          </a:bodyPr>
          <a:lstStyle/>
          <a:p>
            <a:pPr algn="r"/>
            <a:r>
              <a:rPr lang="ru-RU" sz="2600" dirty="0"/>
              <a:t>Извещение о трансферте, передаваемом с условием </a:t>
            </a:r>
            <a:r>
              <a:rPr lang="ru-RU" sz="2600" dirty="0" smtClean="0"/>
              <a:t>(</a:t>
            </a:r>
            <a:r>
              <a:rPr lang="ru-RU" sz="2600" dirty="0"/>
              <a:t>ф. 0510453</a:t>
            </a:r>
            <a:r>
              <a:rPr lang="ru-RU" sz="2600" dirty="0" smtClean="0"/>
              <a:t>):</a:t>
            </a:r>
            <a:endParaRPr lang="ru-RU" sz="2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7426" y="850006"/>
            <a:ext cx="11861442" cy="5887549"/>
          </a:xfrm>
          <a:solidFill>
            <a:schemeClr val="bg1">
              <a:alpha val="79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dirty="0" smtClean="0"/>
              <a:t>Извещение о </a:t>
            </a:r>
            <a:r>
              <a:rPr lang="ru-RU" sz="1900" dirty="0"/>
              <a:t>трансферте, передаваемом с условием (ф. </a:t>
            </a:r>
            <a:r>
              <a:rPr lang="ru-RU" sz="1900" dirty="0" smtClean="0"/>
              <a:t>0510453, </a:t>
            </a:r>
            <a:r>
              <a:rPr lang="ru-RU" sz="1900" dirty="0"/>
              <a:t>формируется по каждому трансферту, передаваемому с условием передачи активов (межбюджетный трансферт в форме целевой дотации (в случае, предусмотренном законодательством), субсидия, субвенция, иной межбюджетный трансферт, </a:t>
            </a:r>
            <a:r>
              <a:rPr lang="ru-RU" sz="1900" i="1" dirty="0">
                <a:solidFill>
                  <a:srgbClr val="C00000"/>
                </a:solidFill>
              </a:rPr>
              <a:t>субсидия, предоставляемая государственному (муниципальному) учреждению, в том числе субсидия на выполнение государственного (муниципального) задания</a:t>
            </a:r>
            <a:r>
              <a:rPr lang="ru-RU" sz="1900" i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1900" dirty="0" smtClean="0"/>
              <a:t>Извещение о </a:t>
            </a:r>
            <a:r>
              <a:rPr lang="ru-RU" sz="1900" dirty="0"/>
              <a:t>трансферте (ф. 0510453) </a:t>
            </a:r>
            <a:r>
              <a:rPr lang="ru-RU" sz="1900" i="1" dirty="0">
                <a:solidFill>
                  <a:srgbClr val="C00000"/>
                </a:solidFill>
              </a:rPr>
              <a:t>формируется Получателем </a:t>
            </a:r>
            <a:r>
              <a:rPr lang="ru-RU" sz="1900" dirty="0"/>
              <a:t>трансферта в следующих случаях: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900" dirty="0"/>
              <a:t>при признании результатов трансферта (</a:t>
            </a:r>
            <a:r>
              <a:rPr lang="ru-RU" sz="1900" dirty="0">
                <a:solidFill>
                  <a:srgbClr val="C00000"/>
                </a:solidFill>
              </a:rPr>
              <a:t>признание доходов текущего периода</a:t>
            </a:r>
            <a:r>
              <a:rPr lang="ru-RU" sz="1900" dirty="0"/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900" dirty="0"/>
              <a:t>при отражении расчетов в сумме </a:t>
            </a:r>
            <a:r>
              <a:rPr lang="ru-RU" sz="1900" dirty="0">
                <a:solidFill>
                  <a:srgbClr val="C00000"/>
                </a:solidFill>
              </a:rPr>
              <a:t>неиспользованного остатка и (или) остатка за счет средств восстановленной дебиторской задолженности прошлых лет</a:t>
            </a:r>
            <a:r>
              <a:rPr lang="ru-RU" sz="1900" dirty="0"/>
              <a:t>, в том числе в объеме подтвержденной потребности;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900" dirty="0"/>
              <a:t>при отражении расчетов по возврату трансферта </a:t>
            </a:r>
            <a:r>
              <a:rPr lang="ru-RU" sz="1900" dirty="0">
                <a:solidFill>
                  <a:srgbClr val="C00000"/>
                </a:solidFill>
              </a:rPr>
              <a:t>в случаях </a:t>
            </a:r>
            <a:r>
              <a:rPr lang="ru-RU" sz="1900" dirty="0" err="1">
                <a:solidFill>
                  <a:srgbClr val="C00000"/>
                </a:solidFill>
              </a:rPr>
              <a:t>недостижения</a:t>
            </a:r>
            <a:r>
              <a:rPr lang="ru-RU" sz="1900" dirty="0">
                <a:solidFill>
                  <a:srgbClr val="C00000"/>
                </a:solidFill>
              </a:rPr>
              <a:t> результатов</a:t>
            </a:r>
            <a:r>
              <a:rPr lang="ru-RU" sz="1900" dirty="0"/>
              <a:t>, невыполнения государственного (муниципального) задания;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1900" dirty="0"/>
              <a:t>при </a:t>
            </a:r>
            <a:r>
              <a:rPr lang="ru-RU" sz="1900" dirty="0">
                <a:solidFill>
                  <a:srgbClr val="C00000"/>
                </a:solidFill>
              </a:rPr>
              <a:t>завершении расчетов по трансферту </a:t>
            </a:r>
            <a:r>
              <a:rPr lang="ru-RU" sz="1900" dirty="0"/>
              <a:t>(прекращении требований по дальнейшему финансированию) в сумме неиспользованного объема трансферта при достижении результатов</a:t>
            </a:r>
            <a:r>
              <a:rPr lang="ru-RU" sz="1900" dirty="0" smtClean="0"/>
              <a:t>).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62831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99" y="0"/>
            <a:ext cx="11328401" cy="495591"/>
          </a:xfrm>
        </p:spPr>
        <p:txBody>
          <a:bodyPr anchor="ctr">
            <a:noAutofit/>
          </a:bodyPr>
          <a:lstStyle/>
          <a:p>
            <a:pPr algn="r"/>
            <a:r>
              <a:rPr lang="ru-RU" sz="2600" dirty="0"/>
              <a:t>Извещение о трансферте, передаваемом с условием </a:t>
            </a:r>
            <a:r>
              <a:rPr lang="ru-RU" sz="2600" dirty="0" smtClean="0"/>
              <a:t>(</a:t>
            </a:r>
            <a:r>
              <a:rPr lang="ru-RU" sz="2600" dirty="0"/>
              <a:t>ф. 0510453</a:t>
            </a:r>
            <a:r>
              <a:rPr lang="ru-RU" sz="2600" dirty="0" smtClean="0"/>
              <a:t>):</a:t>
            </a:r>
            <a:endParaRPr lang="ru-RU" sz="2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7426" y="850006"/>
            <a:ext cx="11861442" cy="5887549"/>
          </a:xfrm>
          <a:solidFill>
            <a:schemeClr val="bg1">
              <a:alpha val="79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1. Исполнение </a:t>
            </a:r>
            <a:r>
              <a:rPr lang="ru-RU" sz="1800" dirty="0"/>
              <a:t>соглашения по трансферту, передаваемому с </a:t>
            </a:r>
            <a:r>
              <a:rPr lang="ru-RU" sz="1800" dirty="0" smtClean="0"/>
              <a:t>условием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67425" y="1249752"/>
          <a:ext cx="11861442" cy="5583029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3291356448"/>
                    </a:ext>
                  </a:extLst>
                </a:gridCol>
                <a:gridCol w="599540">
                  <a:extLst>
                    <a:ext uri="{9D8B030D-6E8A-4147-A177-3AD203B41FA5}">
                      <a16:colId xmlns:a16="http://schemas.microsoft.com/office/drawing/2014/main" val="3998846499"/>
                    </a:ext>
                  </a:extLst>
                </a:gridCol>
                <a:gridCol w="1280019">
                  <a:extLst>
                    <a:ext uri="{9D8B030D-6E8A-4147-A177-3AD203B41FA5}">
                      <a16:colId xmlns:a16="http://schemas.microsoft.com/office/drawing/2014/main" val="707968592"/>
                    </a:ext>
                  </a:extLst>
                </a:gridCol>
                <a:gridCol w="1378148">
                  <a:extLst>
                    <a:ext uri="{9D8B030D-6E8A-4147-A177-3AD203B41FA5}">
                      <a16:colId xmlns:a16="http://schemas.microsoft.com/office/drawing/2014/main" val="1011936543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2384351294"/>
                    </a:ext>
                  </a:extLst>
                </a:gridCol>
                <a:gridCol w="1280019">
                  <a:extLst>
                    <a:ext uri="{9D8B030D-6E8A-4147-A177-3AD203B41FA5}">
                      <a16:colId xmlns:a16="http://schemas.microsoft.com/office/drawing/2014/main" val="2827152229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4102832896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4142013064"/>
                    </a:ext>
                  </a:extLst>
                </a:gridCol>
              </a:tblGrid>
              <a:tr h="3301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операции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</a:t>
                      </a:r>
                      <a:r>
                        <a:rPr lang="ru-RU" sz="1200" dirty="0" smtClean="0">
                          <a:effectLst/>
                        </a:rPr>
                        <a:t>опера-</a:t>
                      </a:r>
                      <a:r>
                        <a:rPr lang="ru-RU" sz="1200" dirty="0" err="1" smtClean="0">
                          <a:effectLst/>
                        </a:rPr>
                        <a:t>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Аналитический код (код цели)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по бюджетной классификации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операций по трансферту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614953"/>
                  </a:ext>
                </a:extLst>
              </a:tr>
              <a:tr h="497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 Отправителя трансферта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 Получателя трансферта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отчетном периоде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предыдущий период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начала года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extLst>
                  <a:ext uri="{0D108BD9-81ED-4DB2-BD59-A6C34878D82A}">
                    <a16:rowId xmlns:a16="http://schemas.microsoft.com/office/drawing/2014/main" val="2596771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63971882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Объем трансферта к предоставлению, всего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x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2998775868"/>
                  </a:ext>
                </a:extLst>
              </a:tr>
              <a:tr h="17664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823771993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Перечислено Отправителем трансферта, всего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1205425179"/>
                  </a:ext>
                </a:extLst>
              </a:tr>
              <a:tr h="235918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4255829165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Начислены Отправителем расчеты по трансферту, всего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x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2261695188"/>
                  </a:ext>
                </a:extLst>
              </a:tr>
              <a:tr h="247069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3115613973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Перечислено Получателем возвратов трансфертов, всего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814701740"/>
                  </a:ext>
                </a:extLst>
              </a:tr>
              <a:tr h="226136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381511761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Начислены Получателем расчеты по трансферту, всего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1558214151"/>
                  </a:ext>
                </a:extLst>
              </a:tr>
              <a:tr h="141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228230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0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99" y="0"/>
            <a:ext cx="11328401" cy="495591"/>
          </a:xfrm>
        </p:spPr>
        <p:txBody>
          <a:bodyPr anchor="ctr">
            <a:noAutofit/>
          </a:bodyPr>
          <a:lstStyle/>
          <a:p>
            <a:pPr algn="r"/>
            <a:r>
              <a:rPr lang="ru-RU" sz="2600" dirty="0"/>
              <a:t>Извещение о трансферте, передаваемом с условием </a:t>
            </a:r>
            <a:r>
              <a:rPr lang="ru-RU" sz="2600" dirty="0" smtClean="0"/>
              <a:t>(</a:t>
            </a:r>
            <a:r>
              <a:rPr lang="ru-RU" sz="2600" dirty="0"/>
              <a:t>ф. 0510453</a:t>
            </a:r>
            <a:r>
              <a:rPr lang="ru-RU" sz="2600" dirty="0" smtClean="0"/>
              <a:t>):</a:t>
            </a:r>
            <a:endParaRPr lang="ru-RU" sz="2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7426" y="850006"/>
            <a:ext cx="11861442" cy="5887549"/>
          </a:xfrm>
          <a:solidFill>
            <a:schemeClr val="bg1">
              <a:alpha val="79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2000" dirty="0"/>
              <a:t>2. Задолженность (остаток) по трансферту, передаваемому с </a:t>
            </a:r>
            <a:r>
              <a:rPr lang="ru-RU" sz="2000" dirty="0" smtClean="0"/>
              <a:t>условием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 smtClean="0"/>
              <a:t>У отправителя: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000" dirty="0"/>
              <a:t>И</a:t>
            </a:r>
            <a:r>
              <a:rPr lang="ru-RU" sz="2000" dirty="0" smtClean="0"/>
              <a:t>нформация </a:t>
            </a:r>
            <a:r>
              <a:rPr lang="ru-RU" sz="2000" dirty="0"/>
              <a:t>о сложившейся по результатам исполнения трансферта </a:t>
            </a:r>
            <a:r>
              <a:rPr lang="ru-RU" sz="2000" dirty="0">
                <a:solidFill>
                  <a:srgbClr val="C00000"/>
                </a:solidFill>
              </a:rPr>
              <a:t>кредиторской </a:t>
            </a:r>
            <a:r>
              <a:rPr lang="ru-RU" sz="2000" dirty="0"/>
              <a:t>задолженности Отправителя трансферта перед </a:t>
            </a:r>
            <a:r>
              <a:rPr lang="ru-RU" sz="2000" dirty="0" smtClean="0"/>
              <a:t>Получателем;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 smtClean="0"/>
              <a:t>У получателя: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000" dirty="0"/>
              <a:t>И</a:t>
            </a:r>
            <a:r>
              <a:rPr lang="ru-RU" sz="2000" dirty="0" smtClean="0"/>
              <a:t>нформация </a:t>
            </a:r>
            <a:r>
              <a:rPr lang="ru-RU" sz="2000" dirty="0"/>
              <a:t>о сложившейся по результатам исполнения трансферта </a:t>
            </a:r>
            <a:r>
              <a:rPr lang="ru-RU" sz="2000" dirty="0">
                <a:solidFill>
                  <a:srgbClr val="C00000"/>
                </a:solidFill>
              </a:rPr>
              <a:t>кредиторской </a:t>
            </a:r>
            <a:r>
              <a:rPr lang="ru-RU" sz="2000" dirty="0"/>
              <a:t>задолженности по расчетам Получателя трансферта перед </a:t>
            </a:r>
            <a:r>
              <a:rPr lang="ru-RU" sz="2000" dirty="0" smtClean="0"/>
              <a:t>Отправителем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67425" y="1333503"/>
          <a:ext cx="11861442" cy="2794085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3291356448"/>
                    </a:ext>
                  </a:extLst>
                </a:gridCol>
                <a:gridCol w="599540">
                  <a:extLst>
                    <a:ext uri="{9D8B030D-6E8A-4147-A177-3AD203B41FA5}">
                      <a16:colId xmlns:a16="http://schemas.microsoft.com/office/drawing/2014/main" val="3998846499"/>
                    </a:ext>
                  </a:extLst>
                </a:gridCol>
                <a:gridCol w="1280019">
                  <a:extLst>
                    <a:ext uri="{9D8B030D-6E8A-4147-A177-3AD203B41FA5}">
                      <a16:colId xmlns:a16="http://schemas.microsoft.com/office/drawing/2014/main" val="707968592"/>
                    </a:ext>
                  </a:extLst>
                </a:gridCol>
                <a:gridCol w="1378148">
                  <a:extLst>
                    <a:ext uri="{9D8B030D-6E8A-4147-A177-3AD203B41FA5}">
                      <a16:colId xmlns:a16="http://schemas.microsoft.com/office/drawing/2014/main" val="1011936543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2384351294"/>
                    </a:ext>
                  </a:extLst>
                </a:gridCol>
                <a:gridCol w="1280019">
                  <a:extLst>
                    <a:ext uri="{9D8B030D-6E8A-4147-A177-3AD203B41FA5}">
                      <a16:colId xmlns:a16="http://schemas.microsoft.com/office/drawing/2014/main" val="2827152229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4102832896"/>
                    </a:ext>
                  </a:extLst>
                </a:gridCol>
                <a:gridCol w="1328647">
                  <a:extLst>
                    <a:ext uri="{9D8B030D-6E8A-4147-A177-3AD203B41FA5}">
                      <a16:colId xmlns:a16="http://schemas.microsoft.com/office/drawing/2014/main" val="4142013064"/>
                    </a:ext>
                  </a:extLst>
                </a:gridCol>
              </a:tblGrid>
              <a:tr h="33019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</a:rPr>
                        <a:t>Задолженность по трансферту, передаваемому с условиями </a:t>
                      </a: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baseline="0" dirty="0" smtClean="0">
                          <a:latin typeface="Arial" panose="020B0604020202020204" pitchFamily="34" charset="0"/>
                        </a:rPr>
                        <a:t>Код задолженности		</a:t>
                      </a: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Аналитический код (код цели)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по бюджетной классификации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операций по трансферту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614953"/>
                  </a:ext>
                </a:extLst>
              </a:tr>
              <a:tr h="497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 Отправителя трансферта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 Получателя трансферта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отчетном периоде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предыдущий период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начала года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extLst>
                  <a:ext uri="{0D108BD9-81ED-4DB2-BD59-A6C34878D82A}">
                    <a16:rowId xmlns:a16="http://schemas.microsoft.com/office/drawing/2014/main" val="2596771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63971882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Сторона, предоставляющая трансферт, всего</a:t>
                      </a: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x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2998775868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823771993"/>
                  </a:ext>
                </a:extLst>
              </a:tr>
              <a:tr h="480751"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Сторона, получающая трансферт, всего</a:t>
                      </a: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1205425179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4255829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7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99" y="0"/>
            <a:ext cx="11328401" cy="495591"/>
          </a:xfrm>
        </p:spPr>
        <p:txBody>
          <a:bodyPr anchor="ctr">
            <a:noAutofit/>
          </a:bodyPr>
          <a:lstStyle/>
          <a:p>
            <a:pPr algn="r"/>
            <a:r>
              <a:rPr lang="ru-RU" sz="2600" dirty="0"/>
              <a:t>Извещение о трансферте, передаваемом с условием </a:t>
            </a:r>
            <a:r>
              <a:rPr lang="ru-RU" sz="2600" dirty="0" smtClean="0"/>
              <a:t>(</a:t>
            </a:r>
            <a:r>
              <a:rPr lang="ru-RU" sz="2600" dirty="0"/>
              <a:t>ф. 0510453</a:t>
            </a:r>
            <a:r>
              <a:rPr lang="ru-RU" sz="2600" dirty="0" smtClean="0"/>
              <a:t>):</a:t>
            </a:r>
            <a:endParaRPr lang="ru-RU" sz="2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7426" y="850006"/>
            <a:ext cx="11861442" cy="5887549"/>
          </a:xfrm>
          <a:solidFill>
            <a:schemeClr val="bg1">
              <a:alpha val="79000"/>
            </a:schemeClr>
          </a:solidFill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ru-RU" sz="2000" dirty="0"/>
              <a:t>3</a:t>
            </a:r>
            <a:r>
              <a:rPr lang="ru-RU" sz="2000" dirty="0" smtClean="0"/>
              <a:t>. Справочная информация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2200" dirty="0"/>
              <a:t>З</a:t>
            </a:r>
            <a:r>
              <a:rPr lang="ru-RU" sz="2200" dirty="0" smtClean="0"/>
              <a:t>аполняется </a:t>
            </a:r>
            <a:r>
              <a:rPr lang="ru-RU" sz="2200" dirty="0"/>
              <a:t>Получателем трансферта на основании данных соответствующих регистров бухгалтерского учета, в части незавершенных расчетов (результатов) с контрагентами по исполнению (достижению) результатов трансферта по итогам года (по окончании срока действия соглашения о предоставлении трансферта) </a:t>
            </a:r>
            <a:r>
              <a:rPr lang="en-US" sz="2200" dirty="0" smtClean="0"/>
              <a:t>&lt;…&gt;</a:t>
            </a:r>
            <a:endParaRPr lang="ru-RU" sz="2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67425" y="1333503"/>
          <a:ext cx="11861444" cy="1933085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758815">
                  <a:extLst>
                    <a:ext uri="{9D8B030D-6E8A-4147-A177-3AD203B41FA5}">
                      <a16:colId xmlns:a16="http://schemas.microsoft.com/office/drawing/2014/main" val="3291356448"/>
                    </a:ext>
                  </a:extLst>
                </a:gridCol>
                <a:gridCol w="675168">
                  <a:extLst>
                    <a:ext uri="{9D8B030D-6E8A-4147-A177-3AD203B41FA5}">
                      <a16:colId xmlns:a16="http://schemas.microsoft.com/office/drawing/2014/main" val="3998846499"/>
                    </a:ext>
                  </a:extLst>
                </a:gridCol>
                <a:gridCol w="1441486">
                  <a:extLst>
                    <a:ext uri="{9D8B030D-6E8A-4147-A177-3AD203B41FA5}">
                      <a16:colId xmlns:a16="http://schemas.microsoft.com/office/drawing/2014/main" val="707968592"/>
                    </a:ext>
                  </a:extLst>
                </a:gridCol>
                <a:gridCol w="1551993">
                  <a:extLst>
                    <a:ext uri="{9D8B030D-6E8A-4147-A177-3AD203B41FA5}">
                      <a16:colId xmlns:a16="http://schemas.microsoft.com/office/drawing/2014/main" val="1011936543"/>
                    </a:ext>
                  </a:extLst>
                </a:gridCol>
                <a:gridCol w="1496248">
                  <a:extLst>
                    <a:ext uri="{9D8B030D-6E8A-4147-A177-3AD203B41FA5}">
                      <a16:colId xmlns:a16="http://schemas.microsoft.com/office/drawing/2014/main" val="2384351294"/>
                    </a:ext>
                  </a:extLst>
                </a:gridCol>
                <a:gridCol w="1441486">
                  <a:extLst>
                    <a:ext uri="{9D8B030D-6E8A-4147-A177-3AD203B41FA5}">
                      <a16:colId xmlns:a16="http://schemas.microsoft.com/office/drawing/2014/main" val="2827152229"/>
                    </a:ext>
                  </a:extLst>
                </a:gridCol>
                <a:gridCol w="1496248">
                  <a:extLst>
                    <a:ext uri="{9D8B030D-6E8A-4147-A177-3AD203B41FA5}">
                      <a16:colId xmlns:a16="http://schemas.microsoft.com/office/drawing/2014/main" val="4102832896"/>
                    </a:ext>
                  </a:extLst>
                </a:gridCol>
              </a:tblGrid>
              <a:tr h="33019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Arial" panose="020B0604020202020204" pitchFamily="34" charset="0"/>
                        </a:rPr>
                        <a:t>Наименование задолженности</a:t>
                      </a: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baseline="0" dirty="0" smtClean="0">
                          <a:latin typeface="Arial" panose="020B0604020202020204" pitchFamily="34" charset="0"/>
                        </a:rPr>
                        <a:t>Код задолженности (СП)</a:t>
                      </a:r>
                    </a:p>
                  </a:txBody>
                  <a:tcPr marL="22929" marR="22929" marT="37721" marB="3772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Аналитический код (код цели)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Остаток задолженности на начало года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Остаток задолженности на конец года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614953"/>
                  </a:ext>
                </a:extLst>
              </a:tr>
              <a:tr h="497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 дебету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 кредиту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 дебету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 кредиту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ctr"/>
                </a:tc>
                <a:extLst>
                  <a:ext uri="{0D108BD9-81ED-4DB2-BD59-A6C34878D82A}">
                    <a16:rowId xmlns:a16="http://schemas.microsoft.com/office/drawing/2014/main" val="2596771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63971882"/>
                  </a:ext>
                </a:extLst>
              </a:tr>
              <a:tr h="392468">
                <a:tc>
                  <a:txBody>
                    <a:bodyPr/>
                    <a:lstStyle/>
                    <a:p>
                      <a:endParaRPr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 anchor="b"/>
                </a:tc>
                <a:extLst>
                  <a:ext uri="{0D108BD9-81ED-4DB2-BD59-A6C34878D82A}">
                    <a16:rowId xmlns:a16="http://schemas.microsoft.com/office/drawing/2014/main" val="2998775868"/>
                  </a:ext>
                </a:extLst>
              </a:tr>
              <a:tr h="392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2929" marR="22929" marT="37721" marB="37721"/>
                </a:tc>
                <a:extLst>
                  <a:ext uri="{0D108BD9-81ED-4DB2-BD59-A6C34878D82A}">
                    <a16:rowId xmlns:a16="http://schemas.microsoft.com/office/drawing/2014/main" val="382377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4400" y="101600"/>
            <a:ext cx="8737600" cy="360040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7800" y="746975"/>
            <a:ext cx="11887200" cy="5958625"/>
          </a:xfrm>
          <a:solidFill>
            <a:schemeClr val="bg1">
              <a:alpha val="76000"/>
            </a:schemeClr>
          </a:solidFill>
        </p:spPr>
        <p:txBody>
          <a:bodyPr anchor="ctr"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ru-RU" dirty="0" smtClean="0"/>
              <a:t>Уточнен порядок переноса </a:t>
            </a:r>
            <a:r>
              <a:rPr lang="ru-RU" dirty="0" smtClean="0">
                <a:solidFill>
                  <a:srgbClr val="C00000"/>
                </a:solidFill>
              </a:rPr>
              <a:t>детализации </a:t>
            </a:r>
            <a:r>
              <a:rPr lang="ru-RU" dirty="0">
                <a:solidFill>
                  <a:srgbClr val="C00000"/>
                </a:solidFill>
              </a:rPr>
              <a:t>доходов будущих периодов</a:t>
            </a:r>
            <a:r>
              <a:rPr lang="ru-RU" dirty="0"/>
              <a:t>:</a:t>
            </a:r>
            <a:endParaRPr lang="en-US" dirty="0"/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ru-RU" sz="2200" dirty="0" smtClean="0"/>
              <a:t>Отражение </a:t>
            </a:r>
            <a:r>
              <a:rPr lang="ru-RU" sz="2200" dirty="0"/>
              <a:t>бухгалтерских записей по учету доходов будущих периодов осуществляется по соответствующим счетам аналитического учета счета: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2200" dirty="0"/>
              <a:t>40141 </a:t>
            </a:r>
            <a:r>
              <a:rPr lang="ru-RU" sz="2200" dirty="0" smtClean="0"/>
              <a:t>«Доходы </a:t>
            </a:r>
            <a:r>
              <a:rPr lang="ru-RU" sz="2200" dirty="0"/>
              <a:t>будущих периодов к признанию в текущем </a:t>
            </a:r>
            <a:r>
              <a:rPr lang="ru-RU" sz="2200" dirty="0" smtClean="0"/>
              <a:t>году»;</a:t>
            </a:r>
            <a:endParaRPr lang="ru-RU" sz="2200" dirty="0"/>
          </a:p>
          <a:p>
            <a:pPr lvl="1">
              <a:lnSpc>
                <a:spcPct val="13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ru-RU" sz="2200" dirty="0"/>
              <a:t>40149 </a:t>
            </a:r>
            <a:r>
              <a:rPr lang="ru-RU" sz="2200" dirty="0" smtClean="0"/>
              <a:t>«Доходы </a:t>
            </a:r>
            <a:r>
              <a:rPr lang="ru-RU" sz="2200" dirty="0"/>
              <a:t>будущих периодов к признанию в очередные </a:t>
            </a:r>
            <a:r>
              <a:rPr lang="ru-RU" sz="2200" dirty="0" smtClean="0"/>
              <a:t>года».</a:t>
            </a:r>
            <a:endParaRPr lang="ru-RU" sz="22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200" dirty="0">
                <a:solidFill>
                  <a:srgbClr val="C00000"/>
                </a:solidFill>
              </a:rPr>
              <a:t>Применение</a:t>
            </a:r>
            <a:r>
              <a:rPr lang="ru-RU" sz="2200" dirty="0"/>
              <a:t> указанных счетов аналитического учета </a:t>
            </a:r>
            <a:r>
              <a:rPr lang="ru-RU" sz="2200" dirty="0">
                <a:solidFill>
                  <a:srgbClr val="C00000"/>
                </a:solidFill>
              </a:rPr>
              <a:t>осуществляется в соответствии с положениями учетной политики </a:t>
            </a:r>
            <a:r>
              <a:rPr lang="ru-RU" sz="2200" dirty="0"/>
              <a:t>и требований по раскрытию в бухгалтерской (финансовой) отчетности </a:t>
            </a:r>
            <a:r>
              <a:rPr lang="ru-RU" sz="2200" dirty="0">
                <a:solidFill>
                  <a:srgbClr val="C00000"/>
                </a:solidFill>
              </a:rPr>
              <a:t>взаимосвязанных показателей, подлежащих исключению </a:t>
            </a:r>
            <a:r>
              <a:rPr lang="ru-RU" sz="2200" dirty="0"/>
              <a:t>при формировании консолидированной бухгалтерской (финансовой) отчетности</a:t>
            </a:r>
            <a:r>
              <a:rPr lang="ru-RU" sz="2200" dirty="0" smtClean="0"/>
              <a:t>.</a:t>
            </a:r>
          </a:p>
          <a:p>
            <a:pPr marL="0" indent="0" algn="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200" dirty="0" smtClean="0"/>
              <a:t>(п. 301 Инструкции 157н)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200" dirty="0" smtClean="0"/>
              <a:t>Перенос показателей со счета 401 49 на счет 401 41 (в объеме показателей установленных на очередной финансовый год) </a:t>
            </a:r>
            <a:r>
              <a:rPr lang="ru-RU" sz="2200" dirty="0" smtClean="0">
                <a:solidFill>
                  <a:srgbClr val="C00000"/>
                </a:solidFill>
              </a:rPr>
              <a:t>осуществляется в первый рабочий день текущего года</a:t>
            </a:r>
            <a:endParaRPr lang="ru-RU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7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6989" y="76199"/>
            <a:ext cx="8005011" cy="421105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4300" y="800100"/>
            <a:ext cx="11938000" cy="5854699"/>
          </a:xfrm>
          <a:solidFill>
            <a:schemeClr val="bg1">
              <a:alpha val="76000"/>
            </a:schemeClr>
          </a:solidFill>
        </p:spPr>
        <p:txBody>
          <a:bodyPr anchor="t">
            <a:normAutofit/>
          </a:bodyPr>
          <a:lstStyle/>
          <a:p>
            <a:pPr marL="0" indent="0" fontAlgn="base">
              <a:buNone/>
            </a:pPr>
            <a:r>
              <a:rPr lang="ru-RU" dirty="0" smtClean="0">
                <a:solidFill>
                  <a:srgbClr val="C00000"/>
                </a:solidFill>
              </a:rPr>
              <a:t>Детализация доходов будущих периодов (в том числе АУ, БУ):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fontAlgn="base">
              <a:buNone/>
            </a:pPr>
            <a:endParaRPr lang="ru-RU" sz="51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14300" y="1572682"/>
          <a:ext cx="11938000" cy="513588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962737">
                  <a:extLst>
                    <a:ext uri="{9D8B030D-6E8A-4147-A177-3AD203B41FA5}">
                      <a16:colId xmlns:a16="http://schemas.microsoft.com/office/drawing/2014/main" val="2650068380"/>
                    </a:ext>
                  </a:extLst>
                </a:gridCol>
                <a:gridCol w="2737712">
                  <a:extLst>
                    <a:ext uri="{9D8B030D-6E8A-4147-A177-3AD203B41FA5}">
                      <a16:colId xmlns:a16="http://schemas.microsoft.com/office/drawing/2014/main" val="737280507"/>
                    </a:ext>
                  </a:extLst>
                </a:gridCol>
                <a:gridCol w="2237551">
                  <a:extLst>
                    <a:ext uri="{9D8B030D-6E8A-4147-A177-3AD203B41FA5}">
                      <a16:colId xmlns:a16="http://schemas.microsoft.com/office/drawing/2014/main" val="2140233075"/>
                    </a:ext>
                  </a:extLst>
                </a:gridCol>
              </a:tblGrid>
              <a:tr h="55033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Дебет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Кредит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3839218"/>
                  </a:ext>
                </a:extLst>
              </a:tr>
              <a:tr h="77258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Подписано</a:t>
                      </a:r>
                      <a:r>
                        <a:rPr lang="ru-RU" sz="2000" baseline="0" dirty="0" smtClean="0"/>
                        <a:t> соглашение о выделении МБТ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, субсидии</a:t>
                      </a:r>
                      <a:r>
                        <a:rPr lang="ru-RU" sz="2000" baseline="0" dirty="0" smtClean="0"/>
                        <a:t> (в текущем году на текущий год)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0 205 00 561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0 401 4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ru-RU" sz="2000" dirty="0" smtClean="0"/>
                        <a:t> 100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676185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Подписано</a:t>
                      </a:r>
                      <a:r>
                        <a:rPr lang="ru-RU" sz="2000" baseline="0" dirty="0" smtClean="0"/>
                        <a:t> соглашение о выделении МБТ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, субсидии </a:t>
                      </a:r>
                      <a:r>
                        <a:rPr lang="ru-RU" sz="2000" baseline="0" dirty="0" smtClean="0"/>
                        <a:t>(в текущем году на следующий год)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0 205 00 561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0 401 4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r>
                        <a:rPr lang="ru-RU" sz="2000" dirty="0" smtClean="0"/>
                        <a:t> 100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48117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Признаны доходы текущего периода</a:t>
                      </a:r>
                      <a:r>
                        <a:rPr lang="ru-RU" sz="2000" baseline="0" dirty="0" smtClean="0"/>
                        <a:t> при достижении цели МБТ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, субсидии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0 401 4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ru-RU" sz="2000" dirty="0" smtClean="0"/>
                        <a:t> 100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0 401 10 100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117356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Отражена кредиторская задолженность по возврату</a:t>
                      </a:r>
                      <a:r>
                        <a:rPr lang="ru-RU" sz="2000" baseline="0" dirty="0" smtClean="0"/>
                        <a:t> остатка МБТ, 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субсидии</a:t>
                      </a:r>
                      <a:r>
                        <a:rPr lang="ru-RU" sz="2000" baseline="0" dirty="0" smtClean="0"/>
                        <a:t> в доход бюджета при </a:t>
                      </a:r>
                      <a:r>
                        <a:rPr lang="ru-RU" sz="2000" baseline="0" dirty="0" err="1" smtClean="0"/>
                        <a:t>недостижении</a:t>
                      </a:r>
                      <a:r>
                        <a:rPr lang="ru-RU" sz="2000" baseline="0" dirty="0" smtClean="0"/>
                        <a:t> цели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sng" dirty="0" smtClean="0"/>
                        <a:t>0 401 4</a:t>
                      </a:r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ru-RU" sz="2000" u="sng" dirty="0" smtClean="0"/>
                        <a:t> 100</a:t>
                      </a:r>
                      <a:endParaRPr lang="ru-RU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0 303 05 731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5595780"/>
                  </a:ext>
                </a:extLst>
              </a:tr>
              <a:tr h="53128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i="1" dirty="0" smtClean="0"/>
                        <a:t>В следующем</a:t>
                      </a:r>
                      <a:r>
                        <a:rPr lang="ru-RU" sz="2000" i="1" baseline="0" dirty="0" smtClean="0"/>
                        <a:t> году</a:t>
                      </a:r>
                      <a:endParaRPr lang="ru-RU" sz="20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657989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Отражена часть доходов будущих периодов к признанию в текущем году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0 401 4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r>
                        <a:rPr lang="ru-RU" sz="2000" dirty="0" smtClean="0"/>
                        <a:t> 100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0 401 4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ru-RU" sz="2000" dirty="0" smtClean="0"/>
                        <a:t> 100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805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2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0"/>
            <a:ext cx="114245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Сведения ф. 0503769: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8854" y="811369"/>
            <a:ext cx="11975689" cy="5941192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1. Сведения о дебиторской (кредиторской) задолженности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22" y="1478498"/>
          <a:ext cx="11975690" cy="529216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2049322">
                  <a:extLst>
                    <a:ext uri="{9D8B030D-6E8A-4147-A177-3AD203B41FA5}">
                      <a16:colId xmlns:a16="http://schemas.microsoft.com/office/drawing/2014/main" val="1836964298"/>
                    </a:ext>
                  </a:extLst>
                </a:gridCol>
                <a:gridCol w="608434">
                  <a:extLst>
                    <a:ext uri="{9D8B030D-6E8A-4147-A177-3AD203B41FA5}">
                      <a16:colId xmlns:a16="http://schemas.microsoft.com/office/drawing/2014/main" val="3226654608"/>
                    </a:ext>
                  </a:extLst>
                </a:gridCol>
                <a:gridCol w="888642">
                  <a:extLst>
                    <a:ext uri="{9D8B030D-6E8A-4147-A177-3AD203B41FA5}">
                      <a16:colId xmlns:a16="http://schemas.microsoft.com/office/drawing/2014/main" val="610139961"/>
                    </a:ext>
                  </a:extLst>
                </a:gridCol>
                <a:gridCol w="1519707">
                  <a:extLst>
                    <a:ext uri="{9D8B030D-6E8A-4147-A177-3AD203B41FA5}">
                      <a16:colId xmlns:a16="http://schemas.microsoft.com/office/drawing/2014/main" val="2577856485"/>
                    </a:ext>
                  </a:extLst>
                </a:gridCol>
                <a:gridCol w="1609859">
                  <a:extLst>
                    <a:ext uri="{9D8B030D-6E8A-4147-A177-3AD203B41FA5}">
                      <a16:colId xmlns:a16="http://schemas.microsoft.com/office/drawing/2014/main" val="2151075694"/>
                    </a:ext>
                  </a:extLst>
                </a:gridCol>
                <a:gridCol w="1004552">
                  <a:extLst>
                    <a:ext uri="{9D8B030D-6E8A-4147-A177-3AD203B41FA5}">
                      <a16:colId xmlns:a16="http://schemas.microsoft.com/office/drawing/2014/main" val="3613552609"/>
                    </a:ext>
                  </a:extLst>
                </a:gridCol>
                <a:gridCol w="1339403">
                  <a:extLst>
                    <a:ext uri="{9D8B030D-6E8A-4147-A177-3AD203B41FA5}">
                      <a16:colId xmlns:a16="http://schemas.microsoft.com/office/drawing/2014/main" val="1370187377"/>
                    </a:ext>
                  </a:extLst>
                </a:gridCol>
                <a:gridCol w="1017431">
                  <a:extLst>
                    <a:ext uri="{9D8B030D-6E8A-4147-A177-3AD203B41FA5}">
                      <a16:colId xmlns:a16="http://schemas.microsoft.com/office/drawing/2014/main" val="1385798040"/>
                    </a:ext>
                  </a:extLst>
                </a:gridCol>
                <a:gridCol w="1416676">
                  <a:extLst>
                    <a:ext uri="{9D8B030D-6E8A-4147-A177-3AD203B41FA5}">
                      <a16:colId xmlns:a16="http://schemas.microsoft.com/office/drawing/2014/main" val="79168885"/>
                    </a:ext>
                  </a:extLst>
                </a:gridCol>
                <a:gridCol w="521664">
                  <a:extLst>
                    <a:ext uri="{9D8B030D-6E8A-4147-A177-3AD203B41FA5}">
                      <a16:colId xmlns:a16="http://schemas.microsoft.com/office/drawing/2014/main" val="855694866"/>
                    </a:ext>
                  </a:extLst>
                </a:gridCol>
              </a:tblGrid>
              <a:tr h="232283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Номер (код) счета бюджетного учета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Сумма задолженности, </a:t>
                      </a:r>
                      <a:r>
                        <a:rPr lang="ru-RU" sz="1600" dirty="0" err="1">
                          <a:effectLst/>
                        </a:rPr>
                        <a:t>руб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921425389"/>
                  </a:ext>
                </a:extLst>
              </a:tr>
              <a:tr h="23228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 начало года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изменение задолженности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168209123"/>
                  </a:ext>
                </a:extLst>
              </a:tr>
              <a:tr h="23228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них: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уменьшение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1066912837"/>
                  </a:ext>
                </a:extLst>
              </a:tr>
              <a:tr h="9000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долгосрочная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просроченная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в том числе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по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расчетам с сегментами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в том числе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по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расчетам с сегментами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3692112848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…</a:t>
                      </a:r>
                      <a:endParaRPr lang="ru-RU" sz="16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2996394788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….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3972028534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0 401 41 000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872080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0 401 49 000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 </a:t>
                      </a:r>
                      <a:endParaRPr lang="ru-RU" sz="200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x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85325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0 401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40 000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>
                    <a:solidFill>
                      <a:srgbClr val="C00000">
                        <a:alpha val="7686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Всего по счету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040140000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x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2607236318"/>
                  </a:ext>
                </a:extLst>
              </a:tr>
              <a:tr h="23228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endParaRPr lang="ru-RU" sz="14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0003" marR="30003" marT="49360" marB="49360"/>
                </a:tc>
                <a:extLst>
                  <a:ext uri="{0D108BD9-81ED-4DB2-BD59-A6C34878D82A}">
                    <a16:rowId xmlns:a16="http://schemas.microsoft.com/office/drawing/2014/main" val="8888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4379" y="805219"/>
            <a:ext cx="11919283" cy="5916423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AutoNum type="arabicParenR"/>
            </a:pPr>
            <a:r>
              <a:rPr lang="ru-RU" sz="3200" dirty="0" smtClean="0">
                <a:ea typeface="Times New Roman" charset="0"/>
                <a:cs typeface="Shruti" panose="020B0502040204020203" pitchFamily="34" charset="0"/>
              </a:rPr>
              <a:t>При невыполнении государственного (муниципального) задания;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AutoNum type="arabicParenR"/>
            </a:pPr>
            <a:r>
              <a:rPr lang="ru-RU" sz="3200" dirty="0" smtClean="0">
                <a:ea typeface="Times New Roman" charset="0"/>
                <a:cs typeface="Shruti" panose="020B0502040204020203" pitchFamily="34" charset="0"/>
              </a:rPr>
              <a:t>Невостребованные остатки целевых субсидий;</a:t>
            </a:r>
          </a:p>
          <a:p>
            <a:pPr marL="514350" indent="-514350">
              <a:lnSpc>
                <a:spcPct val="120000"/>
              </a:lnSpc>
              <a:spcAft>
                <a:spcPts val="1800"/>
              </a:spcAft>
              <a:buAutoNum type="arabicParenR"/>
            </a:pPr>
            <a:r>
              <a:rPr lang="ru-RU" sz="3200" dirty="0" smtClean="0">
                <a:ea typeface="Times New Roman" charset="0"/>
                <a:cs typeface="Shruti" panose="020B0502040204020203" pitchFamily="34" charset="0"/>
              </a:rPr>
              <a:t>При нарушении целевого характера расходования средств (в </a:t>
            </a:r>
            <a:r>
              <a:rPr lang="ru-RU" sz="3200" dirty="0" err="1" smtClean="0">
                <a:ea typeface="Times New Roman" charset="0"/>
                <a:cs typeface="Shruti" panose="020B0502040204020203" pitchFamily="34" charset="0"/>
              </a:rPr>
              <a:t>т.ч</a:t>
            </a:r>
            <a:r>
              <a:rPr lang="ru-RU" sz="3200" dirty="0" smtClean="0">
                <a:ea typeface="Times New Roman" charset="0"/>
                <a:cs typeface="Shruti" panose="020B0502040204020203" pitchFamily="34" charset="0"/>
              </a:rPr>
              <a:t>. субсидий на финансовое обеспечение выполнения </a:t>
            </a:r>
            <a:r>
              <a:rPr lang="ru-RU" sz="3200" dirty="0">
                <a:ea typeface="Times New Roman" charset="0"/>
                <a:cs typeface="Shruti" panose="020B0502040204020203" pitchFamily="34" charset="0"/>
              </a:rPr>
              <a:t>государственного (муниципального) </a:t>
            </a:r>
            <a:r>
              <a:rPr lang="ru-RU" sz="3200" dirty="0" smtClean="0">
                <a:ea typeface="Times New Roman" charset="0"/>
                <a:cs typeface="Shruti" panose="020B0502040204020203" pitchFamily="34" charset="0"/>
              </a:rPr>
              <a:t>задания. </a:t>
            </a:r>
            <a:endParaRPr lang="ru-RU" sz="3200" dirty="0">
              <a:ea typeface="Times New Roman" charset="0"/>
              <a:cs typeface="Shruti" panose="020B0502040204020203" pitchFamily="34" charset="0"/>
            </a:endParaRPr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2000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67608" y="1124"/>
            <a:ext cx="96243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Возвраты субсидий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7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6463" y="805218"/>
            <a:ext cx="11887200" cy="5852256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2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2200" dirty="0">
              <a:ea typeface="Times New Roman" charset="0"/>
              <a:cs typeface="Shruti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7800"/>
              </a:spcBef>
              <a:spcAft>
                <a:spcPts val="1800"/>
              </a:spcAft>
            </a:pPr>
            <a:r>
              <a:rPr lang="ru-RU" sz="2200" dirty="0" smtClean="0"/>
              <a:t>Бухгалтерские </a:t>
            </a:r>
            <a:r>
              <a:rPr lang="ru-RU" sz="2200" dirty="0"/>
              <a:t>записи по уточнению ранее принятых в ходе завершения финансового года оценочных значений </a:t>
            </a:r>
            <a:r>
              <a:rPr lang="ru-RU" sz="2200" dirty="0">
                <a:solidFill>
                  <a:srgbClr val="C00000"/>
                </a:solidFill>
              </a:rPr>
              <a:t>не являются исправлением ошибки</a:t>
            </a:r>
            <a:r>
              <a:rPr lang="ru-RU" sz="2200" dirty="0"/>
              <a:t>, и отражаются бухгалтерскими </a:t>
            </a:r>
            <a:r>
              <a:rPr lang="ru-RU" sz="2200" dirty="0">
                <a:solidFill>
                  <a:srgbClr val="C00000"/>
                </a:solidFill>
              </a:rPr>
              <a:t>записями в финансовом году, в котором принято решение о корректировке расчетов </a:t>
            </a:r>
            <a:r>
              <a:rPr lang="ru-RU" sz="2200" dirty="0"/>
              <a:t>по предоставленным субсидиям. Ранее представленная бухгалтерская (финансовая) </a:t>
            </a:r>
            <a:r>
              <a:rPr lang="ru-RU" sz="2200" dirty="0">
                <a:solidFill>
                  <a:srgbClr val="C00000"/>
                </a:solidFill>
              </a:rPr>
              <a:t>отчетность учреждений и бюджетная отчетность учредителя при этом не корректируется</a:t>
            </a:r>
            <a:r>
              <a:rPr lang="ru-RU" sz="2200" dirty="0" smtClean="0"/>
              <a:t>.</a:t>
            </a:r>
            <a:endParaRPr lang="ru-RU" sz="2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67608" y="0"/>
            <a:ext cx="96243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</a:t>
            </a:r>
            <a:r>
              <a:rPr lang="ru-RU" sz="3200" dirty="0" smtClean="0"/>
              <a:t>субсидиям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36728" y="943372"/>
          <a:ext cx="11425072" cy="192903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712536">
                  <a:extLst>
                    <a:ext uri="{9D8B030D-6E8A-4147-A177-3AD203B41FA5}">
                      <a16:colId xmlns:a16="http://schemas.microsoft.com/office/drawing/2014/main" val="2507959303"/>
                    </a:ext>
                  </a:extLst>
                </a:gridCol>
                <a:gridCol w="5712536">
                  <a:extLst>
                    <a:ext uri="{9D8B030D-6E8A-4147-A177-3AD203B41FA5}">
                      <a16:colId xmlns:a16="http://schemas.microsoft.com/office/drawing/2014/main" val="4125609911"/>
                    </a:ext>
                  </a:extLst>
                </a:gridCol>
              </a:tblGrid>
              <a:tr h="477672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Учредитель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Учреждение</a:t>
                      </a:r>
                      <a:endParaRPr lang="ru-RU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88542"/>
                  </a:ext>
                </a:extLst>
              </a:tr>
              <a:tr h="94169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200" dirty="0" smtClean="0"/>
                        <a:t>Д-т 1 401 20 241 К-т 1 302 41 732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200" dirty="0" smtClean="0"/>
                        <a:t>Д-т 1 302 41 832 К-т 1 206 41 662</a:t>
                      </a:r>
                      <a:endParaRPr lang="ru-R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200" dirty="0" smtClean="0"/>
                        <a:t>Д-т 4 401 40 131 К-т 4 401 10 131</a:t>
                      </a:r>
                      <a:endParaRPr lang="ru-R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1623881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200" dirty="0" smtClean="0"/>
                        <a:t>Д-т</a:t>
                      </a:r>
                      <a:r>
                        <a:rPr lang="ru-RU" sz="2200" baseline="0" dirty="0" smtClean="0"/>
                        <a:t> 1 </a:t>
                      </a:r>
                      <a:r>
                        <a:rPr lang="ru-RU" sz="2200" baseline="0" dirty="0" smtClean="0">
                          <a:solidFill>
                            <a:srgbClr val="C00000"/>
                          </a:solidFill>
                        </a:rPr>
                        <a:t>205 36 </a:t>
                      </a:r>
                      <a:r>
                        <a:rPr lang="ru-RU" sz="2200" baseline="0" dirty="0" smtClean="0"/>
                        <a:t>562 К-т 1 206 41 662</a:t>
                      </a:r>
                      <a:endParaRPr lang="ru-RU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200" dirty="0" smtClean="0"/>
                        <a:t>Д-т 4 401 40 131 К-т 4 303 05 731</a:t>
                      </a:r>
                      <a:endParaRPr lang="ru-RU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137499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36728" y="5806064"/>
          <a:ext cx="11425072" cy="614458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712536">
                  <a:extLst>
                    <a:ext uri="{9D8B030D-6E8A-4147-A177-3AD203B41FA5}">
                      <a16:colId xmlns:a16="http://schemas.microsoft.com/office/drawing/2014/main" val="702001401"/>
                    </a:ext>
                  </a:extLst>
                </a:gridCol>
                <a:gridCol w="5712536">
                  <a:extLst>
                    <a:ext uri="{9D8B030D-6E8A-4147-A177-3AD203B41FA5}">
                      <a16:colId xmlns:a16="http://schemas.microsoft.com/office/drawing/2014/main" val="2916950133"/>
                    </a:ext>
                  </a:extLst>
                </a:gridCol>
              </a:tblGrid>
              <a:tr h="61445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</a:t>
                      </a:r>
                      <a:r>
                        <a:rPr lang="ru-RU" sz="2400" baseline="0" dirty="0" smtClean="0"/>
                        <a:t> 1 205 </a:t>
                      </a:r>
                      <a:r>
                        <a:rPr lang="ru-RU" sz="2400" b="1" i="0" baseline="0" dirty="0" smtClean="0">
                          <a:solidFill>
                            <a:srgbClr val="C00000"/>
                          </a:solidFill>
                        </a:rPr>
                        <a:t>36</a:t>
                      </a:r>
                      <a:r>
                        <a:rPr lang="ru-RU" sz="2400" baseline="0" dirty="0" smtClean="0"/>
                        <a:t> 562 К-т 1 401 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136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4 401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ru-RU" sz="2400" dirty="0" smtClean="0"/>
                        <a:t> 131 К-т 4 303 05 731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706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805217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 smtClean="0"/>
              <a:t>В </a:t>
            </a:r>
            <a:r>
              <a:rPr lang="ru-RU" sz="2200" dirty="0" smtClean="0">
                <a:solidFill>
                  <a:srgbClr val="C00000"/>
                </a:solidFill>
              </a:rPr>
              <a:t>отчетном</a:t>
            </a:r>
            <a:r>
              <a:rPr lang="ru-RU" sz="2200" dirty="0" smtClean="0"/>
              <a:t> </a:t>
            </a:r>
            <a:r>
              <a:rPr lang="ru-RU" sz="2200" dirty="0"/>
              <a:t>году соглашением о выделении субсидии определена сумма в 10 млн. руб. Извещением ф. 0504803 учреждением была представлена информация о 100% выполнении </a:t>
            </a:r>
            <a:r>
              <a:rPr lang="ru-RU" sz="2200" dirty="0" err="1"/>
              <a:t>гос.задания</a:t>
            </a:r>
            <a:r>
              <a:rPr lang="ru-RU" sz="2200" dirty="0"/>
              <a:t>. В </a:t>
            </a:r>
            <a:r>
              <a:rPr lang="ru-RU" sz="2200" dirty="0" smtClean="0">
                <a:solidFill>
                  <a:srgbClr val="C00000"/>
                </a:solidFill>
              </a:rPr>
              <a:t>текущем</a:t>
            </a:r>
            <a:r>
              <a:rPr lang="ru-RU" sz="2200" dirty="0" smtClean="0"/>
              <a:t> году </a:t>
            </a:r>
            <a:r>
              <a:rPr lang="ru-RU" sz="2200" dirty="0"/>
              <a:t>учредитель предъявил требование о возврате 1 000 000 руб. в связи с невыполнением </a:t>
            </a:r>
            <a:r>
              <a:rPr lang="ru-RU" sz="2200" dirty="0" err="1"/>
              <a:t>гос.задания</a:t>
            </a:r>
            <a:r>
              <a:rPr lang="ru-RU" sz="2200" dirty="0" smtClean="0"/>
              <a:t>. Учреждение </a:t>
            </a:r>
            <a:r>
              <a:rPr lang="ru-RU" sz="2200" dirty="0"/>
              <a:t>возвращает средства </a:t>
            </a:r>
            <a:r>
              <a:rPr lang="ru-RU" sz="2200" dirty="0">
                <a:solidFill>
                  <a:srgbClr val="C00000"/>
                </a:solidFill>
              </a:rPr>
              <a:t>за счет имеющих остатков и экономии</a:t>
            </a:r>
            <a:r>
              <a:rPr lang="ru-RU" sz="2200" dirty="0"/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200" dirty="0"/>
              <a:t>В бухгалтерском учете </a:t>
            </a:r>
            <a:r>
              <a:rPr lang="ru-RU" sz="2200" dirty="0" smtClean="0">
                <a:solidFill>
                  <a:srgbClr val="C00000"/>
                </a:solidFill>
              </a:rPr>
              <a:t>отчетного </a:t>
            </a:r>
            <a:r>
              <a:rPr lang="ru-RU" sz="2200" dirty="0">
                <a:solidFill>
                  <a:srgbClr val="C00000"/>
                </a:solidFill>
              </a:rPr>
              <a:t>года </a:t>
            </a:r>
            <a:r>
              <a:rPr lang="ru-RU" sz="2200" dirty="0"/>
              <a:t>отражены операции: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/>
              <a:t>Д-т 4 205 31 561 К-т 4 401 </a:t>
            </a:r>
            <a:r>
              <a:rPr lang="ru-RU" sz="2200" dirty="0" smtClean="0"/>
              <a:t>4</a:t>
            </a:r>
            <a:r>
              <a:rPr lang="ru-RU" sz="2200" dirty="0"/>
              <a:t>0 131 – 10 000 000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/>
              <a:t>Д-т 4 201 11 510 К-т 4 205 31 661, </a:t>
            </a:r>
            <a:r>
              <a:rPr lang="ru-RU" sz="2200" dirty="0" err="1"/>
              <a:t>заб</a:t>
            </a:r>
            <a:r>
              <a:rPr lang="ru-RU" sz="2200" dirty="0"/>
              <a:t>. 17 – 10 000 000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/>
              <a:t>Д-т 4 401 </a:t>
            </a:r>
            <a:r>
              <a:rPr lang="ru-RU" sz="2200" dirty="0" smtClean="0"/>
              <a:t>4</a:t>
            </a:r>
            <a:r>
              <a:rPr lang="ru-RU" sz="2200" dirty="0"/>
              <a:t>0 131 К-т 4 401 10 131 – 10 000 000 руб.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200" dirty="0"/>
              <a:t>В </a:t>
            </a:r>
            <a:r>
              <a:rPr lang="ru-RU" sz="2200" dirty="0" smtClean="0">
                <a:solidFill>
                  <a:srgbClr val="C00000"/>
                </a:solidFill>
              </a:rPr>
              <a:t>текущем </a:t>
            </a:r>
            <a:r>
              <a:rPr lang="ru-RU" sz="2200" dirty="0">
                <a:solidFill>
                  <a:srgbClr val="C00000"/>
                </a:solidFill>
              </a:rPr>
              <a:t>году </a:t>
            </a:r>
            <a:r>
              <a:rPr lang="ru-RU" sz="2200" dirty="0"/>
              <a:t>задолженность перед бюджетом была признана и погашена: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/>
              <a:t>Д-т 4 401 10 131 К-т 4 303 05 731 – 1 000 000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200" dirty="0"/>
              <a:t>Д-т 4 303 05 831 К-т 4 201 11 610, </a:t>
            </a:r>
            <a:r>
              <a:rPr lang="ru-RU" sz="2200" dirty="0" err="1"/>
              <a:t>заб</a:t>
            </a:r>
            <a:r>
              <a:rPr lang="ru-RU" sz="2200" dirty="0"/>
              <a:t>. 18, КИФ 610, КОСГУ 610 – 1 000 000 руб.</a:t>
            </a:r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2000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495600" y="0"/>
            <a:ext cx="9696400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 на </a:t>
            </a:r>
            <a:r>
              <a:rPr lang="ru-RU" sz="3200" dirty="0" smtClean="0"/>
              <a:t>ГМЗ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0"/>
            <a:ext cx="10344472" cy="57606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Расчеты с учредителем по субсидиям:</a:t>
            </a:r>
            <a:endParaRPr lang="ru-RU" sz="3200" b="1" dirty="0"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2295" y="927099"/>
            <a:ext cx="11919283" cy="5778501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ru-RU" sz="2800" dirty="0"/>
              <a:t>Приказ Минфина России </a:t>
            </a:r>
            <a:r>
              <a:rPr lang="ru-RU" sz="2800" dirty="0">
                <a:solidFill>
                  <a:srgbClr val="C00000"/>
                </a:solidFill>
              </a:rPr>
              <a:t>от 27.02.2018 </a:t>
            </a:r>
            <a:r>
              <a:rPr lang="en-US" sz="2800" dirty="0" smtClean="0">
                <a:solidFill>
                  <a:srgbClr val="C00000"/>
                </a:solidFill>
              </a:rPr>
              <a:t>N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32н 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/>
              <a:t>«Об утверждении федерального стандарта </a:t>
            </a:r>
            <a:r>
              <a:rPr lang="ru-RU" sz="2800" dirty="0" smtClean="0"/>
              <a:t>бухгалтерского </a:t>
            </a:r>
            <a:r>
              <a:rPr lang="ru-RU" sz="2800" dirty="0"/>
              <a:t>учета для организаций государственного сектора «Доходы»</a:t>
            </a:r>
          </a:p>
          <a:p>
            <a:pPr marL="457200" lvl="1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ru-RU" sz="2800" dirty="0" smtClean="0">
                <a:ea typeface="Times New Roman" charset="0"/>
                <a:cs typeface="Shruti" panose="020B0502040204020203" pitchFamily="34" charset="0"/>
              </a:rPr>
              <a:t>Письмо </a:t>
            </a:r>
            <a:r>
              <a:rPr lang="ru-RU" sz="2800" dirty="0">
                <a:ea typeface="Times New Roman" charset="0"/>
                <a:cs typeface="Shruti" panose="020B0502040204020203" pitchFamily="34" charset="0"/>
              </a:rPr>
              <a:t>Минфина России </a:t>
            </a:r>
            <a:r>
              <a:rPr lang="ru-RU" sz="2800" dirty="0">
                <a:solidFill>
                  <a:srgbClr val="C00000"/>
                </a:solidFill>
                <a:ea typeface="Times New Roman" charset="0"/>
                <a:cs typeface="Shruti" panose="020B0502040204020203" pitchFamily="34" charset="0"/>
              </a:rPr>
              <a:t>от 04.02.2020 N 02-06-07/6939 </a:t>
            </a:r>
            <a:r>
              <a:rPr lang="ru-RU" sz="2800" dirty="0">
                <a:ea typeface="Times New Roman" charset="0"/>
                <a:cs typeface="Shruti" panose="020B0502040204020203" pitchFamily="34" charset="0"/>
              </a:rPr>
              <a:t/>
            </a:r>
            <a:br>
              <a:rPr lang="ru-RU" sz="2800" dirty="0">
                <a:ea typeface="Times New Roman" charset="0"/>
                <a:cs typeface="Shruti" panose="020B0502040204020203" pitchFamily="34" charset="0"/>
              </a:rPr>
            </a:br>
            <a:r>
              <a:rPr lang="ru-RU" sz="2800" dirty="0">
                <a:ea typeface="Times New Roman" charset="0"/>
                <a:cs typeface="Shruti" panose="020B0502040204020203" pitchFamily="34" charset="0"/>
              </a:rPr>
              <a:t>«О признании в бухгалтерском (бюджетном) учете показателей доходов (расходов) отчетного периода по операциям от получения бюджетными и автономными учреждениями субсидий из бюджета»</a:t>
            </a:r>
          </a:p>
        </p:txBody>
      </p:sp>
    </p:spTree>
    <p:extLst>
      <p:ext uri="{BB962C8B-B14F-4D97-AF65-F5344CB8AC3E}">
        <p14:creationId xmlns:p14="http://schemas.microsoft.com/office/powerpoint/2010/main" val="39789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908719"/>
            <a:ext cx="11910202" cy="5760095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Учреждение </a:t>
            </a:r>
            <a:r>
              <a:rPr lang="ru-RU" sz="2400" dirty="0"/>
              <a:t>возвращает средства </a:t>
            </a:r>
            <a:r>
              <a:rPr lang="ru-RU" sz="2400" dirty="0">
                <a:solidFill>
                  <a:srgbClr val="C00000"/>
                </a:solidFill>
              </a:rPr>
              <a:t>за счет </a:t>
            </a:r>
            <a:r>
              <a:rPr lang="ru-RU" sz="2400" dirty="0" smtClean="0">
                <a:solidFill>
                  <a:srgbClr val="C00000"/>
                </a:solidFill>
              </a:rPr>
              <a:t>приносящей доход деятельности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400" dirty="0"/>
              <a:t>В бухгалтерском учете </a:t>
            </a:r>
            <a:r>
              <a:rPr lang="ru-RU" sz="2400" dirty="0">
                <a:solidFill>
                  <a:srgbClr val="C00000"/>
                </a:solidFill>
              </a:rPr>
              <a:t>отчетного года </a:t>
            </a:r>
            <a:r>
              <a:rPr lang="ru-RU" sz="2400" dirty="0" smtClean="0"/>
              <a:t>отражены </a:t>
            </a:r>
            <a:r>
              <a:rPr lang="ru-RU" sz="2400" dirty="0"/>
              <a:t>операции: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Д-т 4 205 31 561 К-т 4 401 </a:t>
            </a:r>
            <a:r>
              <a:rPr lang="ru-RU" sz="2400" dirty="0" smtClean="0"/>
              <a:t>40</a:t>
            </a:r>
            <a:r>
              <a:rPr lang="ru-RU" sz="2400" dirty="0"/>
              <a:t> 131 – 10 000 000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Д-т 4 201 11 510 К-т 4 205 31 661, </a:t>
            </a:r>
            <a:r>
              <a:rPr lang="ru-RU" sz="2400" dirty="0" err="1"/>
              <a:t>заб</a:t>
            </a:r>
            <a:r>
              <a:rPr lang="ru-RU" sz="2400" dirty="0"/>
              <a:t>. 17 – 10 000 000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Д-т 4 401 </a:t>
            </a:r>
            <a:r>
              <a:rPr lang="ru-RU" sz="2400" dirty="0" smtClean="0"/>
              <a:t>40</a:t>
            </a:r>
            <a:r>
              <a:rPr lang="ru-RU" sz="2400" dirty="0"/>
              <a:t> 131 К-т 4 401 10 131 – 10 000 000 руб.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400" dirty="0"/>
              <a:t>В </a:t>
            </a:r>
            <a:r>
              <a:rPr lang="ru-RU" sz="2400" dirty="0">
                <a:solidFill>
                  <a:srgbClr val="C00000"/>
                </a:solidFill>
              </a:rPr>
              <a:t>текущем году </a:t>
            </a:r>
            <a:r>
              <a:rPr lang="ru-RU" sz="2400" dirty="0" smtClean="0"/>
              <a:t>задолженность </a:t>
            </a:r>
            <a:r>
              <a:rPr lang="ru-RU" sz="2400" dirty="0"/>
              <a:t>перед бюджетом была признана и погашена: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Д-т 2 401 20 297 К-т 2 303 05 731 – 1 000 000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Д-т 2 303 05 831 К-т 2 201 11 610, </a:t>
            </a:r>
            <a:r>
              <a:rPr lang="ru-RU" sz="2400" dirty="0" err="1"/>
              <a:t>заб</a:t>
            </a:r>
            <a:r>
              <a:rPr lang="ru-RU" sz="2400" dirty="0"/>
              <a:t>. 18, КВР </a:t>
            </a:r>
            <a:r>
              <a:rPr lang="ru-RU" sz="2400" dirty="0">
                <a:solidFill>
                  <a:srgbClr val="C00000"/>
                </a:solidFill>
              </a:rPr>
              <a:t>853</a:t>
            </a:r>
            <a:r>
              <a:rPr lang="ru-RU" sz="2400" dirty="0"/>
              <a:t>, КОСГУ </a:t>
            </a:r>
            <a:r>
              <a:rPr lang="ru-RU" sz="2400" dirty="0">
                <a:solidFill>
                  <a:srgbClr val="C00000"/>
                </a:solidFill>
              </a:rPr>
              <a:t>297</a:t>
            </a:r>
            <a:r>
              <a:rPr lang="ru-RU" sz="2400" dirty="0"/>
              <a:t> – 1 000 000 руб</a:t>
            </a:r>
            <a:r>
              <a:rPr lang="ru-RU" sz="2400" dirty="0" smtClean="0"/>
              <a:t>.</a:t>
            </a: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423592" y="0"/>
            <a:ext cx="9768408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 на </a:t>
            </a:r>
            <a:r>
              <a:rPr lang="ru-RU" sz="3200" dirty="0" smtClean="0"/>
              <a:t>ГМЗ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908720"/>
            <a:ext cx="11910202" cy="5760094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Учреждение </a:t>
            </a:r>
            <a:r>
              <a:rPr lang="ru-RU" sz="2400" dirty="0"/>
              <a:t>возвращает средства </a:t>
            </a:r>
            <a:r>
              <a:rPr lang="ru-RU" sz="2400" dirty="0">
                <a:solidFill>
                  <a:srgbClr val="C00000"/>
                </a:solidFill>
              </a:rPr>
              <a:t>за счет </a:t>
            </a:r>
            <a:r>
              <a:rPr lang="ru-RU" sz="2400" dirty="0" smtClean="0">
                <a:solidFill>
                  <a:srgbClr val="C00000"/>
                </a:solidFill>
              </a:rPr>
              <a:t>приносящей доход деятельности путем переноса начисленной задолженности:</a:t>
            </a:r>
            <a:endParaRPr lang="ru-RU" sz="2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В бухгалтерском учете </a:t>
            </a:r>
            <a:r>
              <a:rPr lang="ru-RU" sz="2400" dirty="0">
                <a:solidFill>
                  <a:srgbClr val="C00000"/>
                </a:solidFill>
              </a:rPr>
              <a:t>отчетного года </a:t>
            </a:r>
            <a:r>
              <a:rPr lang="ru-RU" sz="2400" dirty="0" smtClean="0"/>
              <a:t>отражены </a:t>
            </a:r>
            <a:r>
              <a:rPr lang="ru-RU" sz="2400" dirty="0"/>
              <a:t>операции: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4 205 31 561 К-т 4 401 </a:t>
            </a:r>
            <a:r>
              <a:rPr lang="ru-RU" sz="2400" dirty="0" smtClean="0"/>
              <a:t>40</a:t>
            </a:r>
            <a:r>
              <a:rPr lang="ru-RU" sz="2400" dirty="0"/>
              <a:t> 131 – 10 000 000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4 201 11 510 К-т 4 205 31 661, </a:t>
            </a:r>
            <a:r>
              <a:rPr lang="ru-RU" sz="2400" dirty="0" err="1"/>
              <a:t>заб</a:t>
            </a:r>
            <a:r>
              <a:rPr lang="ru-RU" sz="2400" dirty="0"/>
              <a:t>. 17 – 10 000 000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4 401 </a:t>
            </a:r>
            <a:r>
              <a:rPr lang="ru-RU" sz="2400" dirty="0" smtClean="0"/>
              <a:t>40</a:t>
            </a:r>
            <a:r>
              <a:rPr lang="ru-RU" sz="2400" dirty="0"/>
              <a:t> 131 К-т 4 401 10 131 – 10 000 000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В </a:t>
            </a:r>
            <a:r>
              <a:rPr lang="ru-RU" sz="2400" dirty="0">
                <a:solidFill>
                  <a:srgbClr val="C00000"/>
                </a:solidFill>
              </a:rPr>
              <a:t>текущем году </a:t>
            </a:r>
            <a:r>
              <a:rPr lang="ru-RU" sz="2400" dirty="0" smtClean="0"/>
              <a:t>задолженность </a:t>
            </a:r>
            <a:r>
              <a:rPr lang="ru-RU" sz="2400" dirty="0"/>
              <a:t>перед бюджетом была признана и погашена: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 smtClean="0"/>
              <a:t>Д-т </a:t>
            </a:r>
            <a:r>
              <a:rPr lang="ru-RU" sz="2400" dirty="0"/>
              <a:t>4 401 10 131 К-т 4 303 05 731 – 1 000 000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4 303 05 831 К-т 4 304 06 732 – 1 000 000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2 304 06 832 К-т 2 303 05 731 – 1 000 000 руб.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2400" dirty="0"/>
              <a:t>Д-т 2 303 05 831 К-т 2 201 11 610, </a:t>
            </a:r>
            <a:r>
              <a:rPr lang="ru-RU" sz="2400" dirty="0" err="1"/>
              <a:t>заб</a:t>
            </a:r>
            <a:r>
              <a:rPr lang="ru-RU" sz="2400" dirty="0"/>
              <a:t>. 18, КИФ 610, КОСГУ 610 – 1 000 000 руб</a:t>
            </a:r>
            <a:r>
              <a:rPr lang="ru-RU" sz="2400" dirty="0" smtClean="0"/>
              <a:t>.</a:t>
            </a:r>
            <a:endParaRPr lang="ru-RU" sz="24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0"/>
            <a:ext cx="9552384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 на </a:t>
            </a:r>
            <a:r>
              <a:rPr lang="ru-RU" sz="3200" dirty="0" smtClean="0"/>
              <a:t>ГМЗ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7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980727"/>
            <a:ext cx="11910202" cy="568808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Учреждение </a:t>
            </a:r>
            <a:r>
              <a:rPr lang="ru-RU" sz="2400" dirty="0"/>
              <a:t>возвращает средства </a:t>
            </a:r>
            <a:r>
              <a:rPr lang="ru-RU" sz="2400" dirty="0">
                <a:solidFill>
                  <a:srgbClr val="C00000"/>
                </a:solidFill>
              </a:rPr>
              <a:t>за счет </a:t>
            </a:r>
            <a:r>
              <a:rPr lang="ru-RU" sz="2400" dirty="0" smtClean="0">
                <a:solidFill>
                  <a:srgbClr val="C00000"/>
                </a:solidFill>
              </a:rPr>
              <a:t>приносящей доход деятельности путем </a:t>
            </a:r>
            <a:r>
              <a:rPr lang="ru-RU" sz="2400" dirty="0">
                <a:solidFill>
                  <a:srgbClr val="C00000"/>
                </a:solidFill>
              </a:rPr>
              <a:t>привлечения денежных средств</a:t>
            </a:r>
            <a:r>
              <a:rPr lang="ru-RU" sz="2400" dirty="0" smtClean="0">
                <a:solidFill>
                  <a:srgbClr val="C00000"/>
                </a:solidFill>
              </a:rPr>
              <a:t>:</a:t>
            </a:r>
            <a:endParaRPr lang="ru-RU" sz="2400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dirty="0"/>
              <a:t>В бухгалтерском учете </a:t>
            </a:r>
            <a:r>
              <a:rPr lang="ru-RU" sz="2000" dirty="0">
                <a:solidFill>
                  <a:srgbClr val="C00000"/>
                </a:solidFill>
              </a:rPr>
              <a:t>отчетного года </a:t>
            </a:r>
            <a:r>
              <a:rPr lang="ru-RU" sz="2000" dirty="0" smtClean="0"/>
              <a:t>отражены </a:t>
            </a:r>
            <a:r>
              <a:rPr lang="ru-RU" sz="2000" dirty="0"/>
              <a:t>операции:</a:t>
            </a:r>
          </a:p>
          <a:p>
            <a:pPr>
              <a:lnSpc>
                <a:spcPct val="120000"/>
              </a:lnSpc>
            </a:pPr>
            <a:r>
              <a:rPr lang="ru-RU" sz="2000" dirty="0"/>
              <a:t>Д-т 4 205 31 561 К-т 4 401 </a:t>
            </a:r>
            <a:r>
              <a:rPr lang="ru-RU" sz="2000" dirty="0" smtClean="0"/>
              <a:t>40</a:t>
            </a:r>
            <a:r>
              <a:rPr lang="ru-RU" sz="2000" dirty="0"/>
              <a:t> 131 – 10 000 000 руб.</a:t>
            </a:r>
          </a:p>
          <a:p>
            <a:pPr>
              <a:lnSpc>
                <a:spcPct val="120000"/>
              </a:lnSpc>
            </a:pPr>
            <a:r>
              <a:rPr lang="ru-RU" sz="2000" dirty="0"/>
              <a:t>Д-т 4 201 11 510 К-т 4 205 31 661, </a:t>
            </a:r>
            <a:r>
              <a:rPr lang="ru-RU" sz="2000" dirty="0" err="1"/>
              <a:t>заб</a:t>
            </a:r>
            <a:r>
              <a:rPr lang="ru-RU" sz="2000" dirty="0"/>
              <a:t>. 17 – 10 000 000 руб.</a:t>
            </a:r>
          </a:p>
          <a:p>
            <a:pPr>
              <a:lnSpc>
                <a:spcPct val="120000"/>
              </a:lnSpc>
            </a:pPr>
            <a:r>
              <a:rPr lang="ru-RU" sz="2000" dirty="0"/>
              <a:t>Д-т 4 401 </a:t>
            </a:r>
            <a:r>
              <a:rPr lang="ru-RU" sz="2000" dirty="0" smtClean="0"/>
              <a:t>40</a:t>
            </a:r>
            <a:r>
              <a:rPr lang="ru-RU" sz="2000" dirty="0"/>
              <a:t> 131 К-т 4 401 10 131 – 10 000 000 руб.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ru-RU" sz="2000" dirty="0"/>
              <a:t>В </a:t>
            </a:r>
            <a:r>
              <a:rPr lang="ru-RU" sz="2000" dirty="0">
                <a:solidFill>
                  <a:srgbClr val="C00000"/>
                </a:solidFill>
              </a:rPr>
              <a:t>текущем году </a:t>
            </a:r>
            <a:r>
              <a:rPr lang="ru-RU" sz="2000" dirty="0" smtClean="0"/>
              <a:t>задолженность </a:t>
            </a:r>
            <a:r>
              <a:rPr lang="ru-RU" sz="2000" dirty="0"/>
              <a:t>перед бюджетом была признана и погашена: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dirty="0"/>
              <a:t>Д-т 4 401 10 131 К-т 4 303 05 731 – 1 000 000 руб.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dirty="0"/>
              <a:t>Д-т 4 201 11 510 К-т 4 304 06 732, </a:t>
            </a:r>
            <a:r>
              <a:rPr lang="ru-RU" sz="2000" dirty="0" err="1" smtClean="0"/>
              <a:t>заб</a:t>
            </a:r>
            <a:r>
              <a:rPr lang="ru-RU" sz="2000" dirty="0" smtClean="0"/>
              <a:t>. </a:t>
            </a:r>
            <a:r>
              <a:rPr lang="ru-RU" sz="2000" dirty="0"/>
              <a:t>17 к счетам 201 и 304 06, КИФ 510, КОСГУ 510 – </a:t>
            </a:r>
            <a:r>
              <a:rPr lang="ru-RU" sz="2000" dirty="0" smtClean="0"/>
              <a:t>1000000,00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dirty="0"/>
              <a:t>Д-т 2 304 06 832 К-т 2 201 11 610, </a:t>
            </a:r>
            <a:r>
              <a:rPr lang="ru-RU" sz="2000" dirty="0" err="1" smtClean="0"/>
              <a:t>заб</a:t>
            </a:r>
            <a:r>
              <a:rPr lang="ru-RU" sz="2000" dirty="0" smtClean="0"/>
              <a:t>. </a:t>
            </a:r>
            <a:r>
              <a:rPr lang="ru-RU" sz="2000" dirty="0"/>
              <a:t>18 к счетам 201 и 304 06, КИФ 610, КОСГУ 610 – </a:t>
            </a:r>
            <a:r>
              <a:rPr lang="ru-RU" sz="2000" dirty="0" smtClean="0"/>
              <a:t>1000000,00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dirty="0"/>
              <a:t>Д-т 4 303 05 831 К-т 4 201 11 610, </a:t>
            </a:r>
            <a:r>
              <a:rPr lang="ru-RU" sz="2000" dirty="0" err="1"/>
              <a:t>заб</a:t>
            </a:r>
            <a:r>
              <a:rPr lang="ru-RU" sz="2000" dirty="0"/>
              <a:t>. 18, КИФ 610, КОСГУ 610 – 1 000 000 руб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711624" y="0"/>
            <a:ext cx="9480376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 на </a:t>
            </a:r>
            <a:r>
              <a:rPr lang="ru-RU" sz="3200" dirty="0" smtClean="0"/>
              <a:t>ГМЗ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147" y="0"/>
            <a:ext cx="9103853" cy="520700"/>
          </a:xfrm>
          <a:noFill/>
        </p:spPr>
        <p:txBody>
          <a:bodyPr anchor="t">
            <a:noAutofit/>
          </a:bodyPr>
          <a:lstStyle/>
          <a:p>
            <a:pPr algn="r"/>
            <a:r>
              <a:rPr lang="ru-RU" sz="3200" dirty="0" smtClean="0">
                <a:cs typeface="Arial" panose="020B0604020202020204" pitchFamily="34" charset="0"/>
              </a:rPr>
              <a:t>Привлечения: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337" y="738449"/>
            <a:ext cx="11903242" cy="5247018"/>
          </a:xfrm>
          <a:solidFill>
            <a:schemeClr val="bg1"/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800" dirty="0"/>
              <a:t>КФО 2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28337" y="1433611"/>
          <a:ext cx="11903241" cy="5223862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780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98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3. Источники финансирования дефицита средств учреждения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8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Источники финансирования дефицита средств всего (стр. 520 + стр. 590 + стр. 620 + стр. 700 + стр. 730 + стр. 820 + стр. 830)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500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642619702"/>
                  </a:ext>
                </a:extLst>
              </a:tr>
              <a:tr h="360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Изменение остатков средств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700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10 000,00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850004560"/>
                  </a:ext>
                </a:extLst>
              </a:tr>
              <a:tr h="360354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увеличение остатков средств, всего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956660424"/>
                  </a:ext>
                </a:extLst>
              </a:tr>
              <a:tr h="360354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уменьшение остатков средств, всего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720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effectLst/>
                        </a:rPr>
                        <a:t>10 000,00</a:t>
                      </a:r>
                      <a:r>
                        <a:rPr lang="ru-RU" sz="2000" i="1" dirty="0">
                          <a:effectLst/>
                        </a:rPr>
                        <a:t> 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2189438813"/>
                  </a:ext>
                </a:extLst>
              </a:tr>
              <a:tr h="359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515648441"/>
                  </a:ext>
                </a:extLst>
              </a:tr>
              <a:tr h="359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Изменение остатков расчетов по внутренним привлечениям средств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830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-10 000,00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830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том числе:</a:t>
                      </a: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увеличение расчетов по внутреннему привлечению остатков средств </a:t>
                      </a: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ru-RU" sz="1800" dirty="0" err="1">
                          <a:effectLst/>
                        </a:rPr>
                        <a:t>Кт</a:t>
                      </a:r>
                      <a:r>
                        <a:rPr lang="ru-RU" sz="1800" dirty="0">
                          <a:effectLst/>
                        </a:rPr>
                        <a:t> 030406000)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831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8124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уменьшение расчетов по внутреннему </a:t>
                      </a:r>
                      <a:r>
                        <a:rPr lang="ru-RU" sz="1800" dirty="0" smtClean="0">
                          <a:effectLst/>
                        </a:rPr>
                        <a:t>привлечению </a:t>
                      </a:r>
                      <a:r>
                        <a:rPr lang="ru-RU" sz="1800" dirty="0">
                          <a:effectLst/>
                        </a:rPr>
                        <a:t>остатков средств (</a:t>
                      </a:r>
                      <a:r>
                        <a:rPr lang="ru-RU" sz="1800" dirty="0" err="1">
                          <a:effectLst/>
                        </a:rPr>
                        <a:t>Дт</a:t>
                      </a:r>
                      <a:r>
                        <a:rPr lang="ru-RU" sz="1800" dirty="0">
                          <a:effectLst/>
                        </a:rPr>
                        <a:t> 030406000)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832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-10 000,00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8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147" y="0"/>
            <a:ext cx="9103853" cy="520700"/>
          </a:xfrm>
          <a:noFill/>
        </p:spPr>
        <p:txBody>
          <a:bodyPr anchor="t">
            <a:noAutofit/>
          </a:bodyPr>
          <a:lstStyle/>
          <a:p>
            <a:pPr algn="r"/>
            <a:r>
              <a:rPr lang="ru-RU" sz="3200" dirty="0" smtClean="0">
                <a:cs typeface="Arial" panose="020B0604020202020204" pitchFamily="34" charset="0"/>
              </a:rPr>
              <a:t>Привлечения: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379" y="689811"/>
            <a:ext cx="11903242" cy="5375866"/>
          </a:xfrm>
          <a:solidFill>
            <a:schemeClr val="bg1"/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dirty="0"/>
              <a:t>КФО </a:t>
            </a:r>
            <a:r>
              <a:rPr lang="ru-RU" dirty="0" smtClean="0"/>
              <a:t>4</a:t>
            </a:r>
            <a:endParaRPr lang="ru-RU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71745"/>
              </p:ext>
            </p:extLst>
          </p:nvPr>
        </p:nvGraphicFramePr>
        <p:xfrm>
          <a:off x="144379" y="1127909"/>
          <a:ext cx="11903242" cy="5500012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780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2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3. Источники финансирования дефицита средств учреждения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6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Источники финансирования дефицита средств всего (стр. 520 + стр. 590 + стр. 620 + стр. 700 + стр. 730 + стр. 820 + стр. 830)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500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…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642619702"/>
                  </a:ext>
                </a:extLst>
              </a:tr>
              <a:tr h="353714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Движение денежных средств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590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Х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-10 000,00</a:t>
                      </a:r>
                      <a:endParaRPr lang="ru-RU" sz="16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99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поступление денежных средств прочие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591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510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577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выбытие денежных средств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592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</a:rPr>
                        <a:t>610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>
                          <a:effectLst/>
                        </a:rPr>
                        <a:t>-10 000,00</a:t>
                      </a:r>
                      <a:endParaRPr lang="ru-RU" sz="1600" i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Изменение остатков средств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700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х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0,00</a:t>
                      </a:r>
                      <a:endParaRPr lang="ru-RU" sz="16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850004560"/>
                  </a:ext>
                </a:extLst>
              </a:tr>
              <a:tr h="270552">
                <a:tc>
                  <a:txBody>
                    <a:bodyPr/>
                    <a:lstStyle/>
                    <a:p>
                      <a:pPr lvl="1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остатков средств, всего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710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510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+mn-lt"/>
                        </a:rPr>
                        <a:t>-10 000,00</a:t>
                      </a:r>
                      <a:endParaRPr lang="ru-RU" sz="16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956660424"/>
                  </a:ext>
                </a:extLst>
              </a:tr>
              <a:tr h="270457">
                <a:tc>
                  <a:txBody>
                    <a:bodyPr/>
                    <a:lstStyle/>
                    <a:p>
                      <a:pPr lvl="1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уменьшение остатков средств, всего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720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610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10 000,00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2189438813"/>
                  </a:ext>
                </a:extLst>
              </a:tr>
              <a:tr h="238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…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515648441"/>
                  </a:ext>
                </a:extLst>
              </a:tr>
              <a:tr h="352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Изменение остатков расчетов по внутренним привлечениям средств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830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х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10 000,00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72781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</a:t>
                      </a:r>
                      <a:r>
                        <a:rPr lang="ru-RU" sz="1600" dirty="0" smtClean="0">
                          <a:effectLst/>
                        </a:rPr>
                        <a:t>: </a:t>
                      </a: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увеличение </a:t>
                      </a:r>
                      <a:r>
                        <a:rPr lang="ru-RU" sz="1600" dirty="0">
                          <a:effectLst/>
                        </a:rPr>
                        <a:t>расчетов по внутреннему привлечению остатков средств </a:t>
                      </a: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 err="1">
                          <a:effectLst/>
                        </a:rPr>
                        <a:t>Кт</a:t>
                      </a:r>
                      <a:r>
                        <a:rPr lang="ru-RU" sz="1600" dirty="0">
                          <a:effectLst/>
                        </a:rPr>
                        <a:t> 030406000)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831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10 000,00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6366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уменьшение расчетов по внутреннему </a:t>
                      </a:r>
                      <a:r>
                        <a:rPr lang="ru-RU" sz="1600" dirty="0" smtClean="0">
                          <a:effectLst/>
                        </a:rPr>
                        <a:t>привлечению </a:t>
                      </a:r>
                      <a:r>
                        <a:rPr lang="ru-RU" sz="1600" dirty="0">
                          <a:effectLst/>
                        </a:rPr>
                        <a:t>остатков средств (</a:t>
                      </a:r>
                      <a:r>
                        <a:rPr lang="ru-RU" sz="1600" dirty="0" err="1">
                          <a:effectLst/>
                        </a:rPr>
                        <a:t>Дт</a:t>
                      </a:r>
                      <a:r>
                        <a:rPr lang="ru-RU" sz="1600" dirty="0">
                          <a:effectLst/>
                        </a:rPr>
                        <a:t> 030406000)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832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1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980727"/>
            <a:ext cx="11910202" cy="568808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lvl="0" hangingPunct="0">
              <a:lnSpc>
                <a:spcPct val="120000"/>
              </a:lnSpc>
            </a:pPr>
            <a:r>
              <a:rPr lang="ru-RU" sz="2000" dirty="0"/>
              <a:t>Субсидия на </a:t>
            </a:r>
            <a:r>
              <a:rPr lang="ru-RU" sz="2000" dirty="0" err="1" smtClean="0"/>
              <a:t>гос.задание</a:t>
            </a:r>
            <a:r>
              <a:rPr lang="ru-RU" sz="2000" dirty="0" smtClean="0"/>
              <a:t>: по </a:t>
            </a:r>
            <a:r>
              <a:rPr lang="ru-RU" sz="2000" dirty="0"/>
              <a:t>результатам проверки определено нецелевое расходование субсидии на </a:t>
            </a:r>
            <a:r>
              <a:rPr lang="ru-RU" sz="2000" dirty="0" err="1" smtClean="0"/>
              <a:t>гос.задание</a:t>
            </a:r>
            <a:r>
              <a:rPr lang="ru-RU" sz="2000" dirty="0" smtClean="0"/>
              <a:t>. Как </a:t>
            </a:r>
            <a:r>
              <a:rPr lang="ru-RU" sz="2000" dirty="0"/>
              <a:t>осуществить возврат, если</a:t>
            </a:r>
          </a:p>
          <a:p>
            <a:pPr marL="1257300" lvl="2" indent="-342900" hangingPunct="0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ru-RU" sz="2000" dirty="0" smtClean="0"/>
              <a:t>остатка </a:t>
            </a:r>
            <a:r>
              <a:rPr lang="ru-RU" sz="2000" dirty="0"/>
              <a:t>по КФО 4 – нет,</a:t>
            </a:r>
          </a:p>
          <a:p>
            <a:pPr marL="1257300" lvl="2" indent="-342900" hangingPunct="0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ru-RU" sz="2000" dirty="0" smtClean="0"/>
              <a:t>остаток </a:t>
            </a:r>
            <a:r>
              <a:rPr lang="ru-RU" sz="2000" dirty="0"/>
              <a:t>по КФО 4 – есть,</a:t>
            </a:r>
          </a:p>
          <a:p>
            <a:pPr marL="1257300" lvl="2" indent="-342900" hangingPunct="0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ru-RU" sz="2000" dirty="0" smtClean="0"/>
              <a:t>деятельности </a:t>
            </a:r>
            <a:r>
              <a:rPr lang="ru-RU" sz="2000" dirty="0"/>
              <a:t>по КФО 2 - нет, остатка по КФО 4 – нет.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711624" y="0"/>
            <a:ext cx="9480376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/>
              <a:t>Расчеты с учредителем по субсидиям на </a:t>
            </a:r>
            <a:r>
              <a:rPr lang="ru-RU" sz="3200" dirty="0" smtClean="0"/>
              <a:t>ГМЗ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476518" y="3348508"/>
            <a:ext cx="9543245" cy="2768958"/>
          </a:xfrm>
          <a:prstGeom prst="wedgeRoundRectCallout">
            <a:avLst>
              <a:gd name="adj1" fmla="val -4908"/>
              <a:gd name="adj2" fmla="val -640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dirty="0"/>
              <a:t>Федеральный закон от 02.10.2007 N </a:t>
            </a:r>
            <a:r>
              <a:rPr lang="ru-RU" dirty="0" smtClean="0"/>
              <a:t>229-ФЗ «Об </a:t>
            </a:r>
            <a:r>
              <a:rPr lang="ru-RU" dirty="0"/>
              <a:t>исполнительном </a:t>
            </a:r>
            <a:r>
              <a:rPr lang="ru-RU" dirty="0" smtClean="0"/>
              <a:t>производстве»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 smtClean="0"/>
              <a:t>Статья 69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/>
              <a:t>3. Взыскание на имущество должника по исполнительным документам обращается в первую очередь на его денежные средства в рублях и иностранной валюте &lt;…&gt;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/>
              <a:t>4. При отсутствии или недостаточности у должника денежных средств взыскание обращается на иное имущество, принадлежащее ему на праве собственности, хозяйственного ведения и (или) оперативного </a:t>
            </a:r>
            <a:r>
              <a:rPr lang="ru-RU" dirty="0" smtClean="0"/>
              <a:t>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4379" y="805219"/>
            <a:ext cx="11919283" cy="5916423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2000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67608" y="1124"/>
            <a:ext cx="96243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Штрафные санкции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59077" y="1615228"/>
          <a:ext cx="11402722" cy="1604899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701361">
                  <a:extLst>
                    <a:ext uri="{9D8B030D-6E8A-4147-A177-3AD203B41FA5}">
                      <a16:colId xmlns:a16="http://schemas.microsoft.com/office/drawing/2014/main" val="2507959303"/>
                    </a:ext>
                  </a:extLst>
                </a:gridCol>
                <a:gridCol w="5701361">
                  <a:extLst>
                    <a:ext uri="{9D8B030D-6E8A-4147-A177-3AD203B41FA5}">
                      <a16:colId xmlns:a16="http://schemas.microsoft.com/office/drawing/2014/main" val="4125609911"/>
                    </a:ext>
                  </a:extLst>
                </a:gridCol>
              </a:tblGrid>
              <a:tr h="57057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Учредитель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Учреждение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88542"/>
                  </a:ext>
                </a:extLst>
              </a:tr>
              <a:tr h="103432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</a:t>
                      </a:r>
                      <a:r>
                        <a:rPr lang="ru-RU" sz="2400" baseline="0" dirty="0" smtClean="0"/>
                        <a:t> 1 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</a:rPr>
                        <a:t>205 53 </a:t>
                      </a:r>
                      <a:r>
                        <a:rPr lang="ru-RU" sz="2400" baseline="0" dirty="0" smtClean="0"/>
                        <a:t>562 К-т 1 401 10 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</a:rPr>
                        <a:t>153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0 401 20 </a:t>
                      </a: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241</a:t>
                      </a:r>
                      <a:r>
                        <a:rPr lang="ru-RU" sz="2400" dirty="0" smtClean="0"/>
                        <a:t> К-т 0 303 05 731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162388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9079" y="3921285"/>
            <a:ext cx="337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Группа доходов 2 03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223496" y="3000739"/>
            <a:ext cx="719604" cy="92356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8132" y="5205421"/>
            <a:ext cx="106553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ru-RU" sz="2400" dirty="0"/>
              <a:t>Письмо Минфина России </a:t>
            </a:r>
            <a:r>
              <a:rPr lang="ru-RU" sz="2400" dirty="0">
                <a:solidFill>
                  <a:srgbClr val="C00000"/>
                </a:solidFill>
              </a:rPr>
              <a:t>N 02-06-07/97427</a:t>
            </a:r>
            <a:r>
              <a:rPr lang="ru-RU" sz="2400" dirty="0"/>
              <a:t>, </a:t>
            </a:r>
            <a:br>
              <a:rPr lang="ru-RU" sz="2400" dirty="0"/>
            </a:br>
            <a:r>
              <a:rPr lang="ru-RU" sz="2400" dirty="0"/>
              <a:t>Казначейства России N </a:t>
            </a:r>
            <a:r>
              <a:rPr lang="ru-RU" sz="2400" dirty="0">
                <a:solidFill>
                  <a:srgbClr val="C00000"/>
                </a:solidFill>
              </a:rPr>
              <a:t>07-04-05/02-29373 от 01.12.2021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5782" y="3921285"/>
            <a:ext cx="380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Код вида расходов 853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6667500" y="3000739"/>
            <a:ext cx="712304" cy="92356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805217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2000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67608" y="0"/>
            <a:ext cx="96243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Остаток целевых субсидий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41888" y="1712036"/>
          <a:ext cx="11910204" cy="3726307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955102">
                  <a:extLst>
                    <a:ext uri="{9D8B030D-6E8A-4147-A177-3AD203B41FA5}">
                      <a16:colId xmlns:a16="http://schemas.microsoft.com/office/drawing/2014/main" val="2507959303"/>
                    </a:ext>
                  </a:extLst>
                </a:gridCol>
                <a:gridCol w="5955102">
                  <a:extLst>
                    <a:ext uri="{9D8B030D-6E8A-4147-A177-3AD203B41FA5}">
                      <a16:colId xmlns:a16="http://schemas.microsoft.com/office/drawing/2014/main" val="4125609911"/>
                    </a:ext>
                  </a:extLst>
                </a:gridCol>
              </a:tblGrid>
              <a:tr h="57057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Учредитель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Учреждение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88542"/>
                  </a:ext>
                </a:extLst>
              </a:tr>
              <a:tr h="103432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1 401 20 241 К-т 1 302 41 732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1 302 41 832 К-т 1 206 41 662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5 401 40 152 К-т 5 401 10 152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1623881"/>
                  </a:ext>
                </a:extLst>
              </a:tr>
              <a:tr h="509666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i="1" dirty="0" smtClean="0"/>
                        <a:t>Неиспользованные остатки</a:t>
                      </a:r>
                      <a:endParaRPr lang="ru-RU" sz="24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5226424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</a:t>
                      </a:r>
                      <a:r>
                        <a:rPr lang="ru-RU" sz="2400" baseline="0" dirty="0" smtClean="0"/>
                        <a:t> 1 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</a:rPr>
                        <a:t>205 53 </a:t>
                      </a:r>
                      <a:r>
                        <a:rPr lang="ru-RU" sz="2400" baseline="0" dirty="0" smtClean="0"/>
                        <a:t>562 К-т 1 206 41 662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5 401 40 152 К-т 5 303 05 731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137499"/>
                  </a:ext>
                </a:extLst>
              </a:tr>
              <a:tr h="509666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При подтверждении</a:t>
                      </a:r>
                      <a:r>
                        <a:rPr lang="ru-RU" sz="2400" baseline="0" dirty="0" smtClean="0"/>
                        <a:t> потребности</a:t>
                      </a:r>
                      <a:endParaRPr lang="ru-RU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2123850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/>
                        <a:t>Д-т 1 206 41 562 К-т 1 </a:t>
                      </a:r>
                      <a:r>
                        <a:rPr lang="ru-RU" sz="2400" baseline="0" dirty="0" smtClean="0">
                          <a:solidFill>
                            <a:srgbClr val="C00000"/>
                          </a:solidFill>
                        </a:rPr>
                        <a:t>205 53 </a:t>
                      </a:r>
                      <a:r>
                        <a:rPr lang="ru-RU" sz="2400" baseline="0" dirty="0" smtClean="0">
                          <a:solidFill>
                            <a:schemeClr val="dk1"/>
                          </a:solidFill>
                        </a:rPr>
                        <a:t>6</a:t>
                      </a:r>
                      <a:r>
                        <a:rPr lang="ru-RU" sz="2400" baseline="0" dirty="0" smtClean="0"/>
                        <a:t>62 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2400" dirty="0" smtClean="0"/>
                        <a:t>Д-т 5 303 05 831 К-т 5 401 40 152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91344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679" y="5822746"/>
            <a:ext cx="337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Группа доходов 2 18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889000" y="4356100"/>
            <a:ext cx="901700" cy="146664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9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4379" y="805219"/>
            <a:ext cx="11919283" cy="5916423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2000" dirty="0"/>
          </a:p>
          <a:p>
            <a:pPr>
              <a:lnSpc>
                <a:spcPct val="120000"/>
              </a:lnSpc>
              <a:spcAft>
                <a:spcPts val="1800"/>
              </a:spcAft>
            </a:pPr>
            <a:endParaRPr lang="ru-RU" sz="32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67608" y="1124"/>
            <a:ext cx="9624392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Нецелевой расход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13250"/>
              </p:ext>
            </p:extLst>
          </p:nvPr>
        </p:nvGraphicFramePr>
        <p:xfrm>
          <a:off x="144378" y="869612"/>
          <a:ext cx="11919284" cy="5773054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6127633">
                  <a:extLst>
                    <a:ext uri="{9D8B030D-6E8A-4147-A177-3AD203B41FA5}">
                      <a16:colId xmlns:a16="http://schemas.microsoft.com/office/drawing/2014/main" val="2507959303"/>
                    </a:ext>
                  </a:extLst>
                </a:gridCol>
                <a:gridCol w="2266682">
                  <a:extLst>
                    <a:ext uri="{9D8B030D-6E8A-4147-A177-3AD203B41FA5}">
                      <a16:colId xmlns:a16="http://schemas.microsoft.com/office/drawing/2014/main" val="4125609911"/>
                    </a:ext>
                  </a:extLst>
                </a:gridCol>
                <a:gridCol w="2305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73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Содержание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Дебет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Кредит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В ф. 0503737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7188542"/>
                  </a:ext>
                </a:extLst>
              </a:tr>
              <a:tr h="82617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По результатам контрольных мероприятий</a:t>
                      </a:r>
                      <a:r>
                        <a:rPr lang="ru-RU" sz="1800" baseline="0" dirty="0" smtClean="0"/>
                        <a:t> выявлены нецелевые расходы (</a:t>
                      </a:r>
                      <a:r>
                        <a:rPr lang="ru-RU" sz="1800" baseline="0" dirty="0" err="1" smtClean="0"/>
                        <a:t>сторно</a:t>
                      </a:r>
                      <a:r>
                        <a:rPr lang="ru-RU" sz="1800" baseline="0" dirty="0" smtClean="0"/>
                        <a:t>)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5 401 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2Х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5 302 ХХ 73Х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1623881"/>
                  </a:ext>
                </a:extLst>
              </a:tr>
              <a:tr h="457200"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Корректировка расчетов с контрагентом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5 206 ХХ 56Х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5 304 8Х 732</a:t>
                      </a:r>
                      <a:endParaRPr lang="ru-RU" sz="1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5 304 8Х 832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5 302 ХХ 73Х</a:t>
                      </a:r>
                      <a:endParaRPr lang="ru-RU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КИФ 5 209 34 56Х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5 206 ХХ 66Х</a:t>
                      </a:r>
                      <a:endParaRPr lang="ru-RU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432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Возврат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дебиторской задолженности прошлых лет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</a:t>
                      </a:r>
                      <a:r>
                        <a:rPr lang="ru-RU" sz="1800" baseline="0" dirty="0" smtClean="0"/>
                        <a:t> 201 11 510, </a:t>
                      </a:r>
                      <a:br>
                        <a:rPr lang="ru-RU" sz="1800" baseline="0" dirty="0" smtClean="0"/>
                      </a:br>
                      <a:r>
                        <a:rPr lang="ru-RU" sz="1800" baseline="0" dirty="0" err="1" smtClean="0"/>
                        <a:t>Заб</a:t>
                      </a:r>
                      <a:r>
                        <a:rPr lang="ru-RU" sz="1800" baseline="0" dirty="0" smtClean="0"/>
                        <a:t>. 17, КИФ 510, КОСГУ 510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КИФ 5 209 34 66Х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Стр. 591, 4 Раздел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21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Начисление задолженности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по возврату остатка субсидии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5 401 10 153</a:t>
                      </a:r>
                      <a:r>
                        <a:rPr lang="ru-RU" sz="1800" baseline="0" dirty="0" smtClean="0"/>
                        <a:t> (163)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5 303 05 731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432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Перечисление остатка субсидии в доход бюджета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5</a:t>
                      </a:r>
                      <a:r>
                        <a:rPr lang="ru-RU" sz="1800" baseline="0" dirty="0" smtClean="0"/>
                        <a:t> 303 05 831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5 201 11 610, </a:t>
                      </a:r>
                      <a:br>
                        <a:rPr lang="ru-RU" sz="1800" dirty="0" smtClean="0"/>
                      </a:br>
                      <a:r>
                        <a:rPr lang="ru-RU" sz="1800" dirty="0" err="1" smtClean="0"/>
                        <a:t>Заб</a:t>
                      </a:r>
                      <a:r>
                        <a:rPr lang="ru-RU" sz="1800" dirty="0" smtClean="0"/>
                        <a:t>. 18, КИФ 610, КОСГУ 610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ru-RU" sz="1800" dirty="0" smtClean="0"/>
                        <a:t>Стр. 592, 4 Раздел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74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ru-RU" sz="2800" i="1" dirty="0" smtClean="0"/>
              <a:t>Субсидия </a:t>
            </a:r>
            <a:r>
              <a:rPr lang="ru-RU" sz="2800" i="1" dirty="0"/>
              <a:t>выделена </a:t>
            </a:r>
            <a:r>
              <a:rPr lang="ru-RU" sz="2800" i="1" dirty="0" smtClean="0"/>
              <a:t>по </a:t>
            </a:r>
            <a:r>
              <a:rPr lang="ru-RU" sz="2800" i="1" dirty="0"/>
              <a:t>КФО </a:t>
            </a:r>
            <a:r>
              <a:rPr lang="ru-RU" sz="2800" i="1" dirty="0" smtClean="0"/>
              <a:t>5. </a:t>
            </a:r>
            <a:endParaRPr lang="ru-RU" sz="2800" i="1" dirty="0"/>
          </a:p>
          <a:p>
            <a:pPr>
              <a:lnSpc>
                <a:spcPct val="120000"/>
              </a:lnSpc>
            </a:pPr>
            <a:r>
              <a:rPr lang="ru-RU" sz="2800" i="1" dirty="0" smtClean="0"/>
              <a:t>Просим </a:t>
            </a:r>
            <a:r>
              <a:rPr lang="ru-RU" sz="2800" i="1" dirty="0"/>
              <a:t>дать разъяснения как учреждению правильно освоить </a:t>
            </a:r>
            <a:r>
              <a:rPr lang="ru-RU" sz="2800" i="1" dirty="0" smtClean="0"/>
              <a:t>выделенные средства, </a:t>
            </a:r>
            <a:r>
              <a:rPr lang="ru-RU" sz="2800" i="1" dirty="0"/>
              <a:t>если </a:t>
            </a:r>
            <a:r>
              <a:rPr lang="ru-RU" sz="2800" i="1" dirty="0" smtClean="0"/>
              <a:t>все целевые расходы по субсидии были произведены за счет КФО 2.</a:t>
            </a:r>
          </a:p>
          <a:p>
            <a:pPr lvl="1">
              <a:lnSpc>
                <a:spcPct val="120000"/>
              </a:lnSpc>
              <a:spcBef>
                <a:spcPts val="1800"/>
              </a:spcBef>
            </a:pPr>
            <a:r>
              <a:rPr lang="ru-RU" sz="2800" dirty="0" smtClean="0"/>
              <a:t>Письмо </a:t>
            </a:r>
            <a:r>
              <a:rPr lang="ru-RU" sz="2800" dirty="0"/>
              <a:t>Минфина России </a:t>
            </a:r>
            <a:r>
              <a:rPr lang="ru-RU" sz="2800" dirty="0">
                <a:solidFill>
                  <a:srgbClr val="C00000"/>
                </a:solidFill>
              </a:rPr>
              <a:t>от 29.01.2021 N 02-06-07/5651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/>
              <a:t>«</a:t>
            </a:r>
            <a:r>
              <a:rPr lang="ru-RU" sz="2800" dirty="0"/>
              <a:t>Об отражении и бухгалтерском учете операций по возмещению за счет субсидии на иные цели, целевых расходов, произведенных за счет иного финансового источника</a:t>
            </a:r>
            <a:r>
              <a:rPr lang="ru-RU" sz="2800" dirty="0" smtClean="0"/>
              <a:t>»</a:t>
            </a:r>
            <a:endParaRPr lang="ru-RU" sz="2800" dirty="0" smtClean="0">
              <a:ea typeface="Times New Roman" charset="0"/>
              <a:cs typeface="Shruti" panose="020B0502040204020203" pitchFamily="34" charset="0"/>
            </a:endParaRPr>
          </a:p>
          <a:p>
            <a:pPr algn="ctr">
              <a:lnSpc>
                <a:spcPct val="120000"/>
              </a:lnSpc>
              <a:spcAft>
                <a:spcPts val="1800"/>
              </a:spcAft>
            </a:pPr>
            <a:endParaRPr lang="ru-RU" sz="32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solidFill>
                  <a:schemeClr val="bg1"/>
                </a:solidFill>
              </a:rPr>
              <a:t>Восс</a:t>
            </a:r>
            <a:r>
              <a:rPr lang="ru-RU" sz="3200" dirty="0" smtClean="0"/>
              <a:t>тановление кассовых расходов целевыми субсидиями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7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0"/>
            <a:ext cx="10344472" cy="57606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Расчеты с учредителем по субсидиям:</a:t>
            </a:r>
            <a:endParaRPr lang="ru-RU" sz="3200" b="1" dirty="0"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2295" y="927099"/>
            <a:ext cx="11919283" cy="5778501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ru-RU" sz="2600" dirty="0">
                <a:solidFill>
                  <a:srgbClr val="C00000"/>
                </a:solidFill>
              </a:rPr>
              <a:t>Условия при передаче активов </a:t>
            </a:r>
            <a:r>
              <a:rPr lang="ru-RU" sz="2600" dirty="0" smtClean="0"/>
              <a:t>– условия</a:t>
            </a:r>
            <a:r>
              <a:rPr lang="ru-RU" sz="2600" dirty="0"/>
              <a:t>, устанавливаемые передающей стороной при передаче активов, согласно которым будущие экономические выгоды или полезный потенциал, заложенные в передаваемых активах, </a:t>
            </a:r>
            <a:r>
              <a:rPr lang="ru-RU" sz="2600" dirty="0">
                <a:solidFill>
                  <a:srgbClr val="C00000"/>
                </a:solidFill>
              </a:rPr>
              <a:t>должны быть использованы получателем активов по целевому назначению</a:t>
            </a:r>
            <a:r>
              <a:rPr lang="ru-RU" sz="2600" dirty="0"/>
              <a:t>, включая достижение установленных результатов, </a:t>
            </a:r>
            <a:r>
              <a:rPr lang="ru-RU" sz="2600" dirty="0">
                <a:solidFill>
                  <a:srgbClr val="C00000"/>
                </a:solidFill>
              </a:rPr>
              <a:t>при невыполнении </a:t>
            </a:r>
            <a:r>
              <a:rPr lang="ru-RU" sz="2600" dirty="0"/>
              <a:t>которых передаваемые активы </a:t>
            </a:r>
            <a:r>
              <a:rPr lang="ru-RU" sz="2600" dirty="0">
                <a:solidFill>
                  <a:srgbClr val="C00000"/>
                </a:solidFill>
              </a:rPr>
              <a:t>должны быть возвращены полностью </a:t>
            </a:r>
            <a:r>
              <a:rPr lang="ru-RU" sz="2600" dirty="0"/>
              <a:t>или частично передающей стороне</a:t>
            </a:r>
            <a:r>
              <a:rPr lang="ru-RU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14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600" dirty="0"/>
              <a:t>Отражение бухгалтерских записей по уточнению (восстановлению, возмещению) целевых расходов </a:t>
            </a:r>
            <a:r>
              <a:rPr lang="en-US" sz="2600" dirty="0"/>
              <a:t>&lt;…&gt; </a:t>
            </a:r>
            <a:r>
              <a:rPr lang="ru-RU" sz="2600" dirty="0"/>
              <a:t>зависит от условий осуществления указанных целевых расходов: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ru-RU" sz="2600" dirty="0"/>
              <a:t>принятие обязательств (денежных обязательств) по целевым расходам осуществлялось учреждением за счет средств по КФО 2 (КФО 4) </a:t>
            </a:r>
            <a:r>
              <a:rPr lang="ru-RU" sz="2600" dirty="0">
                <a:solidFill>
                  <a:srgbClr val="C00000"/>
                </a:solidFill>
              </a:rPr>
              <a:t>до принятия решения о предоставлении целевой субсидии</a:t>
            </a:r>
            <a:r>
              <a:rPr lang="ru-RU" sz="2600" dirty="0"/>
              <a:t>;</a:t>
            </a:r>
            <a:endParaRPr lang="en-US" sz="2600" dirty="0"/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ru-RU" sz="2600" dirty="0"/>
              <a:t>принятие обязательств (денежных обязательств) по целевым расходам осуществлялось </a:t>
            </a:r>
            <a:r>
              <a:rPr lang="ru-RU" sz="2600" dirty="0">
                <a:solidFill>
                  <a:srgbClr val="C00000"/>
                </a:solidFill>
              </a:rPr>
              <a:t>при наличии соглашения о предоставлении целевой субсидии до момента поступления средств целевой субсидии </a:t>
            </a:r>
            <a:r>
              <a:rPr lang="en-US" sz="2600" dirty="0"/>
              <a:t>&lt;…&gt;</a:t>
            </a:r>
            <a:r>
              <a:rPr lang="ru-RU" sz="2600" dirty="0" smtClean="0"/>
              <a:t>.</a:t>
            </a:r>
            <a:endParaRPr lang="ru-RU" sz="2600" dirty="0">
              <a:ea typeface="Times New Roman" charset="0"/>
              <a:cs typeface="Shruti" panose="020B0502040204020203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solidFill>
                  <a:schemeClr val="bg1"/>
                </a:solidFill>
              </a:rPr>
              <a:t>Восс</a:t>
            </a:r>
            <a:r>
              <a:rPr lang="ru-RU" sz="3200" dirty="0" smtClean="0"/>
              <a:t>тановление кассовых расходов целевыми субсидиями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723" y="0"/>
            <a:ext cx="11488277" cy="579989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Times New Roman" panose="02020603050405020304" pitchFamily="18" charset="0"/>
              </a:rPr>
              <a:t>Расчеты до принятия решения о выделении субсидии: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786240"/>
              </p:ext>
            </p:extLst>
          </p:nvPr>
        </p:nvGraphicFramePr>
        <p:xfrm>
          <a:off x="128337" y="1165274"/>
          <a:ext cx="12063663" cy="520344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69768">
                  <a:extLst>
                    <a:ext uri="{9D8B030D-6E8A-4147-A177-3AD203B41FA5}">
                      <a16:colId xmlns:a16="http://schemas.microsoft.com/office/drawing/2014/main" val="3788955185"/>
                    </a:ext>
                  </a:extLst>
                </a:gridCol>
                <a:gridCol w="2502569">
                  <a:extLst>
                    <a:ext uri="{9D8B030D-6E8A-4147-A177-3AD203B41FA5}">
                      <a16:colId xmlns:a16="http://schemas.microsoft.com/office/drawing/2014/main" val="1835248604"/>
                    </a:ext>
                  </a:extLst>
                </a:gridCol>
                <a:gridCol w="2791326">
                  <a:extLst>
                    <a:ext uri="{9D8B030D-6E8A-4147-A177-3AD203B41FA5}">
                      <a16:colId xmlns:a16="http://schemas.microsoft.com/office/drawing/2014/main" val="3285344596"/>
                    </a:ext>
                  </a:extLst>
                </a:gridCol>
              </a:tblGrid>
              <a:tr h="545273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Содержание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Дебет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Кредит</a:t>
                      </a:r>
                      <a:endParaRPr lang="ru-RU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9736920"/>
                  </a:ext>
                </a:extLst>
              </a:tr>
              <a:tr h="52217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 pitchFamily="18" charset="0"/>
                        </a:rPr>
                        <a:t>Расходы за счет собственных средств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5969"/>
                  </a:ext>
                </a:extLst>
              </a:tr>
              <a:tr h="903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Приняты обязательства в соответствии с </a:t>
                      </a:r>
                      <a:r>
                        <a:rPr lang="ru-RU" sz="2000" dirty="0" smtClean="0">
                          <a:effectLst/>
                        </a:rPr>
                        <a:t>контрактом </a:t>
                      </a:r>
                      <a:r>
                        <a:rPr lang="ru-RU" sz="2000" dirty="0">
                          <a:effectLst/>
                        </a:rPr>
                        <a:t>на приобретение </a:t>
                      </a:r>
                      <a:r>
                        <a:rPr lang="ru-RU" sz="2000" dirty="0" smtClean="0">
                          <a:effectLst/>
                        </a:rPr>
                        <a:t>МЗ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506 10 346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502 11 346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014233091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Приняты к учету материальные запасы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105 36 346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302 34 </a:t>
                      </a:r>
                      <a:r>
                        <a:rPr lang="ru-RU" sz="2000" dirty="0" smtClean="0">
                          <a:effectLst/>
                        </a:rPr>
                        <a:t>73Х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935235832"/>
                  </a:ext>
                </a:extLst>
              </a:tr>
              <a:tr h="9034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Приняты денежные обязательства в объеме произведенной </a:t>
                      </a:r>
                      <a:r>
                        <a:rPr lang="ru-RU" sz="2000" dirty="0" smtClean="0">
                          <a:effectLst/>
                        </a:rPr>
                        <a:t>поставки </a:t>
                      </a:r>
                      <a:r>
                        <a:rPr lang="ru-RU" sz="2000" dirty="0">
                          <a:effectLst/>
                        </a:rPr>
                        <a:t>материальных запасов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502 11 346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502 12 346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71877630"/>
                  </a:ext>
                </a:extLst>
              </a:tr>
              <a:tr h="12847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Произведена оплата задолженности по произведенной поставке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302 34 </a:t>
                      </a:r>
                      <a:r>
                        <a:rPr lang="ru-RU" sz="2000" dirty="0" smtClean="0">
                          <a:effectLst/>
                        </a:rPr>
                        <a:t>83Х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201 11 610 </a:t>
                      </a:r>
                      <a:r>
                        <a:rPr lang="ru-RU" sz="2000" dirty="0" smtClean="0">
                          <a:effectLst/>
                        </a:rPr>
                        <a:t>(заб. 18, КВР </a:t>
                      </a:r>
                      <a:r>
                        <a:rPr lang="ru-RU" sz="2000" dirty="0">
                          <a:effectLst/>
                        </a:rPr>
                        <a:t>244, КОСГУ </a:t>
                      </a:r>
                      <a:r>
                        <a:rPr lang="ru-RU" sz="2000" dirty="0" smtClean="0">
                          <a:effectLst/>
                        </a:rPr>
                        <a:t>346)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952586248"/>
                  </a:ext>
                </a:extLst>
              </a:tr>
              <a:tr h="5221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Списаны</a:t>
                      </a:r>
                      <a:r>
                        <a:rPr lang="ru-RU" sz="2000" baseline="0" dirty="0" smtClean="0">
                          <a:effectLst/>
                        </a:rPr>
                        <a:t> израсходованные материальные запасы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109 </a:t>
                      </a:r>
                      <a:r>
                        <a:rPr lang="ru-RU" sz="2000" dirty="0" smtClean="0">
                          <a:effectLst/>
                        </a:rPr>
                        <a:t>00 </a:t>
                      </a:r>
                      <a:r>
                        <a:rPr lang="ru-RU" sz="2000" dirty="0">
                          <a:effectLst/>
                        </a:rPr>
                        <a:t>272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 </a:t>
                      </a:r>
                      <a:r>
                        <a:rPr lang="ru-RU" sz="2000" dirty="0">
                          <a:effectLst/>
                        </a:rPr>
                        <a:t>105 36 446</a:t>
                      </a: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93005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3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723" y="0"/>
            <a:ext cx="11488277" cy="579989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Times New Roman" panose="02020603050405020304" pitchFamily="18" charset="0"/>
              </a:rPr>
              <a:t>Расчеты до принятия решения о выделении субсидии: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921391"/>
              </p:ext>
            </p:extLst>
          </p:nvPr>
        </p:nvGraphicFramePr>
        <p:xfrm>
          <a:off x="128337" y="834190"/>
          <a:ext cx="11903242" cy="58072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994358">
                  <a:extLst>
                    <a:ext uri="{9D8B030D-6E8A-4147-A177-3AD203B41FA5}">
                      <a16:colId xmlns:a16="http://schemas.microsoft.com/office/drawing/2014/main" val="3788955185"/>
                    </a:ext>
                  </a:extLst>
                </a:gridCol>
                <a:gridCol w="2845539">
                  <a:extLst>
                    <a:ext uri="{9D8B030D-6E8A-4147-A177-3AD203B41FA5}">
                      <a16:colId xmlns:a16="http://schemas.microsoft.com/office/drawing/2014/main" val="1624126291"/>
                    </a:ext>
                  </a:extLst>
                </a:gridCol>
                <a:gridCol w="2063345">
                  <a:extLst>
                    <a:ext uri="{9D8B030D-6E8A-4147-A177-3AD203B41FA5}">
                      <a16:colId xmlns:a16="http://schemas.microsoft.com/office/drawing/2014/main" val="840711714"/>
                    </a:ext>
                  </a:extLst>
                </a:gridCol>
              </a:tblGrid>
              <a:tr h="625484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Содержание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Дебет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Кредит</a:t>
                      </a:r>
                      <a:endParaRPr lang="ru-RU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9736920"/>
                  </a:ext>
                </a:extLst>
              </a:tr>
              <a:tr h="59899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 pitchFamily="18" charset="0"/>
                        </a:rPr>
                        <a:t>Подписано соглашение о выделении субсидии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5969"/>
                  </a:ext>
                </a:extLst>
              </a:tr>
              <a:tr h="7259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Принятие к учету показателей Плана финансово-хозяйственной деятельности бюджетного учреждения в части доходов (расходов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5 507 10 152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5 504 10 152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014233091"/>
                  </a:ext>
                </a:extLst>
              </a:tr>
              <a:tr h="74774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5 504 10 346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5 506 10 346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935235832"/>
                  </a:ext>
                </a:extLst>
              </a:tr>
              <a:tr h="598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Начислены доходы от предоставления целевой субсидии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5 205 52 561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5 401 40 152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71877630"/>
                  </a:ext>
                </a:extLst>
              </a:tr>
              <a:tr h="1473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Поступление целевой субсидии на отдельный лицевой счет 21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5 201 11 510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(Заб. 17, КД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150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, КОСГУ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152)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5 205 52 661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952586248"/>
                  </a:ext>
                </a:extLst>
              </a:tr>
              <a:tr h="1036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Получено финансовое обеспечение текущего финансового года по целевой субсидии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5 508 10 152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5 507 10 152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93005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1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990" y="0"/>
            <a:ext cx="10942010" cy="612073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Times New Roman" panose="02020603050405020304" pitchFamily="18" charset="0"/>
              </a:rPr>
              <a:t>Расчеты до принятия решения о выделении субсидии: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797897"/>
              </p:ext>
            </p:extLst>
          </p:nvPr>
        </p:nvGraphicFramePr>
        <p:xfrm>
          <a:off x="176463" y="1294770"/>
          <a:ext cx="11871157" cy="395315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298888">
                  <a:extLst>
                    <a:ext uri="{9D8B030D-6E8A-4147-A177-3AD203B41FA5}">
                      <a16:colId xmlns:a16="http://schemas.microsoft.com/office/drawing/2014/main" val="3788955185"/>
                    </a:ext>
                  </a:extLst>
                </a:gridCol>
                <a:gridCol w="2514486">
                  <a:extLst>
                    <a:ext uri="{9D8B030D-6E8A-4147-A177-3AD203B41FA5}">
                      <a16:colId xmlns:a16="http://schemas.microsoft.com/office/drawing/2014/main" val="3876485546"/>
                    </a:ext>
                  </a:extLst>
                </a:gridCol>
                <a:gridCol w="2057783">
                  <a:extLst>
                    <a:ext uri="{9D8B030D-6E8A-4147-A177-3AD203B41FA5}">
                      <a16:colId xmlns:a16="http://schemas.microsoft.com/office/drawing/2014/main" val="840711714"/>
                    </a:ext>
                  </a:extLst>
                </a:gridCol>
              </a:tblGrid>
              <a:tr h="501291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Содержание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Дебет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Кредит</a:t>
                      </a:r>
                      <a:endParaRPr lang="ru-RU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973692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 pitchFamily="18" charset="0"/>
                        </a:rPr>
                        <a:t>Восстановлены фактические расходы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5969"/>
                  </a:ext>
                </a:extLst>
              </a:tr>
              <a:tr h="520657">
                <a:tc>
                  <a:txBody>
                    <a:bodyPr/>
                    <a:lstStyle/>
                    <a:p>
                      <a:pPr marL="108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Восстановлены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фактические расходы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методом «Красное сторно»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109 00 272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105 36 446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01423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Изменен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источник материальных запасов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методом «Красное сторно»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105 36 346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304 06 732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71877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одновременно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5 105 36 346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5 304 06 732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952586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Списаны материальные запасы как</a:t>
                      </a:r>
                      <a:r>
                        <a:rPr lang="ru-RU" sz="2000" baseline="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результат целевой субсидии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5 401 20 272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5 105 36 446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93005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5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4159" y="0"/>
            <a:ext cx="10877841" cy="46769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Times New Roman" panose="02020603050405020304" pitchFamily="18" charset="0"/>
              </a:rPr>
              <a:t>Расчеты до принятия решения о выделении субсидии: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348739"/>
              </p:ext>
            </p:extLst>
          </p:nvPr>
        </p:nvGraphicFramePr>
        <p:xfrm>
          <a:off x="128336" y="970304"/>
          <a:ext cx="11935326" cy="547862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304548">
                  <a:extLst>
                    <a:ext uri="{9D8B030D-6E8A-4147-A177-3AD203B41FA5}">
                      <a16:colId xmlns:a16="http://schemas.microsoft.com/office/drawing/2014/main" val="3788955185"/>
                    </a:ext>
                  </a:extLst>
                </a:gridCol>
                <a:gridCol w="2949483">
                  <a:extLst>
                    <a:ext uri="{9D8B030D-6E8A-4147-A177-3AD203B41FA5}">
                      <a16:colId xmlns:a16="http://schemas.microsoft.com/office/drawing/2014/main" val="1184798444"/>
                    </a:ext>
                  </a:extLst>
                </a:gridCol>
                <a:gridCol w="2681295">
                  <a:extLst>
                    <a:ext uri="{9D8B030D-6E8A-4147-A177-3AD203B41FA5}">
                      <a16:colId xmlns:a16="http://schemas.microsoft.com/office/drawing/2014/main" val="1276481178"/>
                    </a:ext>
                  </a:extLst>
                </a:gridCol>
              </a:tblGrid>
              <a:tr h="596606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Содержание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Дебет</a:t>
                      </a:r>
                      <a:endParaRPr lang="ru-RU" sz="2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/>
                        <a:t>Кредит</a:t>
                      </a:r>
                      <a:endParaRPr lang="ru-RU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9736920"/>
                  </a:ext>
                </a:extLst>
              </a:tr>
              <a:tr h="57133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 pitchFamily="18" charset="0"/>
                        </a:rPr>
                        <a:t>Восстановлены кассовые расходы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055969"/>
                  </a:ext>
                </a:extLst>
              </a:tr>
              <a:tr h="61965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Приняты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обязательства, денежные обязательства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по возмещению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расходов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за счет целевой субсидии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5 506 10 346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5 502 11 346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014233091"/>
                  </a:ext>
                </a:extLst>
              </a:tr>
              <a:tr h="57133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5 502 11 346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5 502 12 346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71877630"/>
                  </a:ext>
                </a:extLst>
              </a:tr>
              <a:tr h="988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Перечисление средств целевой субсидии как расходы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5 304 06 832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5 201 11 610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(заб. 18 КВР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244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, КОСГУ 346)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952586248"/>
                  </a:ext>
                </a:extLst>
              </a:tr>
              <a:tr h="988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Восстановление расходов по КФО 4 на лицевой счет 20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201 11 510 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(Заб. 18, КВР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244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, КОСГУ 346)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304 06 732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930059629"/>
                  </a:ext>
                </a:extLst>
              </a:tr>
              <a:tr h="57133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Корректировка обязательств, денежных обязательств методом «Красное сторно»</a:t>
                      </a:r>
                      <a:endParaRPr lang="ru-RU" sz="20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506 10 346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502 11 346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814302744"/>
                  </a:ext>
                </a:extLst>
              </a:tr>
              <a:tr h="57133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502 11 346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502 12 346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42651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3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645" y="155781"/>
            <a:ext cx="10471355" cy="360040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Times New Roman" panose="02020603050405020304" pitchFamily="18" charset="0"/>
              </a:rPr>
              <a:t>Отчет об исполнении Плана ФХД: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753572"/>
              </p:ext>
            </p:extLst>
          </p:nvPr>
        </p:nvGraphicFramePr>
        <p:xfrm>
          <a:off x="1291837" y="1157542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4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Путем привлечения средств с иного источника:</a:t>
            </a:r>
            <a:endParaRPr lang="ru-RU" sz="24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</a:t>
            </a:r>
            <a:r>
              <a:rPr lang="ru-RU" sz="3200" dirty="0" smtClean="0">
                <a:cs typeface="Times New Roman" panose="02020603050405020304" pitchFamily="18" charset="0"/>
              </a:rPr>
              <a:t>после </a:t>
            </a:r>
            <a:r>
              <a:rPr lang="ru-RU" sz="3200" dirty="0">
                <a:cs typeface="Times New Roman" panose="02020603050405020304" pitchFamily="18" charset="0"/>
              </a:rPr>
              <a:t>принятия решения о выделении субсидии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28475"/>
              </p:ext>
            </p:extLst>
          </p:nvPr>
        </p:nvGraphicFramePr>
        <p:xfrm>
          <a:off x="121377" y="1395721"/>
          <a:ext cx="11910202" cy="510647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88223">
                  <a:extLst>
                    <a:ext uri="{9D8B030D-6E8A-4147-A177-3AD203B41FA5}">
                      <a16:colId xmlns:a16="http://schemas.microsoft.com/office/drawing/2014/main" val="143305323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7918446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99575269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501253632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96259673"/>
                    </a:ext>
                  </a:extLst>
                </a:gridCol>
                <a:gridCol w="1604879">
                  <a:extLst>
                    <a:ext uri="{9D8B030D-6E8A-4147-A177-3AD203B41FA5}">
                      <a16:colId xmlns:a16="http://schemas.microsoft.com/office/drawing/2014/main" val="2848844479"/>
                    </a:ext>
                  </a:extLst>
                </a:gridCol>
              </a:tblGrid>
              <a:tr h="693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Дебет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Кредит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extLst>
                  <a:ext uri="{0D108BD9-81ED-4DB2-BD59-A6C34878D82A}">
                    <a16:rowId xmlns:a16="http://schemas.microsoft.com/office/drawing/2014/main" val="965267639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4.1.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Перечисление привлеченных средств по КФО 4 на исполнение обязательства, принятого по КФО 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832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5 </a:t>
                      </a:r>
                      <a:r>
                        <a:rPr lang="ru-RU" sz="1600" dirty="0">
                          <a:effectLst/>
                        </a:rPr>
                        <a:t>(минус)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(510) 4 304 06 832 контрагент - учреждение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(000) 4 201 11 610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720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5 </a:t>
                      </a: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плюс</a:t>
                      </a:r>
                      <a:r>
                        <a:rPr lang="ru-RU" sz="1600" dirty="0" smtClean="0">
                          <a:effectLst/>
                        </a:rPr>
                        <a:t>) 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1196741418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Одновременно по </a:t>
                      </a:r>
                      <a:r>
                        <a:rPr lang="ru-RU" sz="1600" dirty="0" err="1">
                          <a:effectLst/>
                        </a:rPr>
                        <a:t>забалансовому</a:t>
                      </a:r>
                      <a:r>
                        <a:rPr lang="ru-RU" sz="1600" dirty="0">
                          <a:effectLst/>
                        </a:rPr>
                        <a:t> счету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Стр. 520 (</a:t>
                      </a:r>
                      <a:r>
                        <a:rPr lang="ru-RU" sz="1600" i="1" dirty="0" err="1">
                          <a:effectLst/>
                        </a:rPr>
                        <a:t>АнГр</a:t>
                      </a:r>
                      <a:r>
                        <a:rPr lang="ru-RU" sz="1600" i="1" dirty="0">
                          <a:effectLst/>
                        </a:rPr>
                        <a:t> 510) гр. 5 (плюс)</a:t>
                      </a:r>
                      <a:endParaRPr lang="ru-RU" sz="1600" i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17. КФО 4,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АнГр 510,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КОСГУ 510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18. КФО 4,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АнГр</a:t>
                      </a:r>
                      <a:r>
                        <a:rPr lang="ru-RU" sz="1600" dirty="0">
                          <a:effectLst/>
                        </a:rPr>
                        <a:t> 610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КОСГУ 610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Стр. 520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(</a:t>
                      </a:r>
                      <a:r>
                        <a:rPr lang="ru-RU" sz="1600" i="1" dirty="0" err="1">
                          <a:effectLst/>
                        </a:rPr>
                        <a:t>АнГр</a:t>
                      </a:r>
                      <a:r>
                        <a:rPr lang="ru-RU" sz="1600" i="1" dirty="0">
                          <a:effectLst/>
                        </a:rPr>
                        <a:t> 610) гр. 5 (минус)</a:t>
                      </a:r>
                      <a:endParaRPr lang="ru-RU" sz="1600" i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1294846682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4.2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Исполнение задолженности по произведенной поставке за счет привлеченных средств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Обороты не отражаются (з/счет 18 не формируется)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КРБ (244)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5 302 34 83x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КИФ (610) 5 304 06 732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контрагент - учреждение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831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8 </a:t>
                      </a:r>
                      <a:r>
                        <a:rPr lang="ru-RU" sz="1600" dirty="0">
                          <a:effectLst/>
                        </a:rPr>
                        <a:t>(плюс)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2224086745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Одновременно по забалансовому счету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18. КФО 5</a:t>
                      </a:r>
                      <a:r>
                        <a:rPr lang="ru-RU" sz="1600" dirty="0" smtClean="0">
                          <a:effectLst/>
                        </a:rPr>
                        <a:t>, КВР </a:t>
                      </a:r>
                      <a:r>
                        <a:rPr lang="ru-RU" sz="1600" dirty="0">
                          <a:effectLst/>
                        </a:rPr>
                        <a:t>244,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КОСГУ 346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200 (КВР 244)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8 </a:t>
                      </a:r>
                      <a:r>
                        <a:rPr lang="ru-RU" sz="1600" dirty="0">
                          <a:effectLst/>
                        </a:rPr>
                        <a:t>(плюс)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3281401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5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endParaRPr lang="ru-RU" sz="24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после принятия решения о выделении </a:t>
            </a:r>
            <a:r>
              <a:rPr lang="ru-RU" sz="3200" dirty="0" smtClean="0">
                <a:cs typeface="Times New Roman" panose="02020603050405020304" pitchFamily="18" charset="0"/>
              </a:rPr>
              <a:t>субсидии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14621"/>
              </p:ext>
            </p:extLst>
          </p:nvPr>
        </p:nvGraphicFramePr>
        <p:xfrm>
          <a:off x="121377" y="1586221"/>
          <a:ext cx="11910202" cy="41970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88223">
                  <a:extLst>
                    <a:ext uri="{9D8B030D-6E8A-4147-A177-3AD203B41FA5}">
                      <a16:colId xmlns:a16="http://schemas.microsoft.com/office/drawing/2014/main" val="143305323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7918446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99575269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501253632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96259673"/>
                    </a:ext>
                  </a:extLst>
                </a:gridCol>
                <a:gridCol w="1604879">
                  <a:extLst>
                    <a:ext uri="{9D8B030D-6E8A-4147-A177-3AD203B41FA5}">
                      <a16:colId xmlns:a16="http://schemas.microsoft.com/office/drawing/2014/main" val="2848844479"/>
                    </a:ext>
                  </a:extLst>
                </a:gridCol>
              </a:tblGrid>
              <a:tr h="693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Дебет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Кредит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extLst>
                  <a:ext uri="{0D108BD9-81ED-4DB2-BD59-A6C34878D82A}">
                    <a16:rowId xmlns:a16="http://schemas.microsoft.com/office/drawing/2014/main" val="965267639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8.1.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Перечисление средств целевой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субсидии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(восстановление)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Обороты не отражаются (з/счет 18 не формируется)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КРБ (244) 5 304 06 832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КИФ (000) 5 201 11 610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720 гр. 5 (плюс)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196741418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Одновременно по забалансовому счету</a:t>
                      </a:r>
                    </a:p>
                  </a:txBody>
                  <a:tcPr marL="39370" marR="39370" marT="64770" marB="647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. 18,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КВР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244, КОСГУ 346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200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КВР 244) гр. 5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(плюс)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294846682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8.2.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Поступление денежных средств на лицевой счет 20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710 гр. 5 (минус)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КИФ (000) 4 201 11 510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КИФ (610) 4 304 06 732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831 гр. 5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(плюс)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224086745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Одновременно по забалансовому счету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520 (</a:t>
                      </a:r>
                      <a:r>
                        <a:rPr lang="ru-RU" sz="160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АнГр</a:t>
                      </a:r>
                      <a:r>
                        <a:rPr lang="ru-RU" sz="16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510) гр. 5 (плюс)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17,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КФО 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АнГр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510,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КОСГУ 510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18,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КФО 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АнГр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610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КОСГУ 610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520 (</a:t>
                      </a:r>
                      <a:r>
                        <a:rPr lang="ru-RU" sz="160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АнГр</a:t>
                      </a:r>
                      <a:r>
                        <a:rPr lang="ru-RU" sz="16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610) гр. 5 (минус)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281401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3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С корректировкой:</a:t>
            </a:r>
            <a:endParaRPr lang="ru-RU" sz="24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после принятия решения о выделении </a:t>
            </a:r>
            <a:r>
              <a:rPr lang="ru-RU" sz="3200" dirty="0" smtClean="0">
                <a:cs typeface="Times New Roman" panose="02020603050405020304" pitchFamily="18" charset="0"/>
              </a:rPr>
              <a:t>субсидии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983258"/>
              </p:ext>
            </p:extLst>
          </p:nvPr>
        </p:nvGraphicFramePr>
        <p:xfrm>
          <a:off x="121377" y="1454244"/>
          <a:ext cx="11910202" cy="522828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88223">
                  <a:extLst>
                    <a:ext uri="{9D8B030D-6E8A-4147-A177-3AD203B41FA5}">
                      <a16:colId xmlns:a16="http://schemas.microsoft.com/office/drawing/2014/main" val="143305323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7918446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99575269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501253632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96259673"/>
                    </a:ext>
                  </a:extLst>
                </a:gridCol>
                <a:gridCol w="1604879">
                  <a:extLst>
                    <a:ext uri="{9D8B030D-6E8A-4147-A177-3AD203B41FA5}">
                      <a16:colId xmlns:a16="http://schemas.microsoft.com/office/drawing/2014/main" val="2848844479"/>
                    </a:ext>
                  </a:extLst>
                </a:gridCol>
              </a:tblGrid>
              <a:tr h="693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Дебет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Кредит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extLst>
                  <a:ext uri="{0D108BD9-81ED-4DB2-BD59-A6C34878D82A}">
                    <a16:rowId xmlns:a16="http://schemas.microsoft.com/office/drawing/2014/main" val="965267639"/>
                  </a:ext>
                </a:extLst>
              </a:tr>
              <a:tr h="7810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4.1.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Перечисление привлеченных средств по КФО 4 на исполнение обязательства, принятого по КФО 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832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5 </a:t>
                      </a:r>
                      <a:r>
                        <a:rPr lang="ru-RU" sz="1600" dirty="0">
                          <a:effectLst/>
                        </a:rPr>
                        <a:t>(минус)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(510) 4 304 06 832 контрагент - учреждение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(000) 4 201 11 </a:t>
                      </a:r>
                      <a:r>
                        <a:rPr lang="ru-RU" sz="1600" dirty="0" smtClean="0">
                          <a:effectLst/>
                        </a:rPr>
                        <a:t>610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dirty="0" err="1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. 18, КИФ 610, КОСГУ 610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720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5 </a:t>
                      </a: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плюс</a:t>
                      </a:r>
                      <a:r>
                        <a:rPr lang="ru-RU" sz="1600" dirty="0" smtClean="0">
                          <a:effectLst/>
                        </a:rPr>
                        <a:t>) 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1196741418"/>
                  </a:ext>
                </a:extLst>
              </a:tr>
              <a:tr h="388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</a:rPr>
                        <a:t>Одновременно</a:t>
                      </a:r>
                      <a:endParaRPr lang="ru-RU" sz="1600" i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3827736462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Принятие привлеченных средств с КФО 4 на КФО 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Стр. 831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гр. 5 </a:t>
                      </a:r>
                      <a:r>
                        <a:rPr lang="ru-RU" sz="1600" dirty="0" smtClean="0">
                          <a:effectLst/>
                        </a:rPr>
                        <a:t>(плюс)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КИФ (000) 5 201 11 610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Заб</a:t>
                      </a:r>
                      <a:r>
                        <a:rPr lang="ru-RU" sz="1600" dirty="0" smtClean="0">
                          <a:effectLst/>
                        </a:rPr>
                        <a:t>. 17</a:t>
                      </a:r>
                      <a:r>
                        <a:rPr lang="ru-RU" sz="1600" dirty="0">
                          <a:effectLst/>
                        </a:rPr>
                        <a:t>. </a:t>
                      </a:r>
                      <a:r>
                        <a:rPr lang="ru-RU" sz="1600" dirty="0" smtClean="0">
                          <a:effectLst/>
                        </a:rPr>
                        <a:t>КИФ 510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КОСГУ 510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КИФ (610) 5 304 06 732 контрагент - учреждение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Стр. 710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гр. 5 </a:t>
                      </a:r>
                      <a:r>
                        <a:rPr lang="ru-RU" sz="1600" dirty="0" smtClean="0">
                          <a:effectLst/>
                        </a:rPr>
                        <a:t>(минус) 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1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1294846682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4.2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Исполнение задолженности по произведенной поставке за счет привлеченных средств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Обороты не отражаются (з/счет 18 не формируется)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КРБ (244)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5 302 34 83x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</a:t>
                      </a:r>
                      <a:r>
                        <a:rPr lang="ru-RU" sz="1600" dirty="0" smtClean="0">
                          <a:effectLst/>
                        </a:rPr>
                        <a:t>(000</a:t>
                      </a:r>
                      <a:r>
                        <a:rPr lang="ru-RU" sz="1600" dirty="0">
                          <a:effectLst/>
                        </a:rPr>
                        <a:t>) 5 </a:t>
                      </a:r>
                      <a:r>
                        <a:rPr lang="ru-RU" sz="1600" dirty="0" smtClean="0">
                          <a:effectLst/>
                        </a:rPr>
                        <a:t>201 11 610</a:t>
                      </a:r>
                      <a:endParaRPr lang="ru-RU" sz="1600" dirty="0">
                        <a:effectLst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</a:t>
                      </a:r>
                      <a:r>
                        <a:rPr lang="ru-RU" sz="1600" dirty="0" smtClean="0">
                          <a:effectLst/>
                        </a:rPr>
                        <a:t>720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5 </a:t>
                      </a:r>
                      <a:r>
                        <a:rPr lang="ru-RU" sz="1600" dirty="0">
                          <a:effectLst/>
                        </a:rPr>
                        <a:t>(плюс)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2224086745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Одновременно по забалансовому счету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з/счета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18. КФО 5</a:t>
                      </a:r>
                      <a:r>
                        <a:rPr lang="ru-RU" sz="1600" dirty="0" smtClean="0">
                          <a:effectLst/>
                        </a:rPr>
                        <a:t>, КВР </a:t>
                      </a:r>
                      <a:r>
                        <a:rPr lang="ru-RU" sz="1600" dirty="0">
                          <a:effectLst/>
                        </a:rPr>
                        <a:t>244,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КОСГУ 346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200 (КВР 244)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5 </a:t>
                      </a:r>
                      <a:r>
                        <a:rPr lang="ru-RU" sz="1600" dirty="0">
                          <a:effectLst/>
                        </a:rPr>
                        <a:t>(плюс)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3281401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74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1377" y="805218"/>
            <a:ext cx="11910202" cy="58635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С корректировкой: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6679" y="0"/>
            <a:ext cx="11885321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после принятия решения о выделении </a:t>
            </a:r>
            <a:r>
              <a:rPr lang="ru-RU" sz="3200" dirty="0" smtClean="0">
                <a:cs typeface="Times New Roman" panose="02020603050405020304" pitchFamily="18" charset="0"/>
              </a:rPr>
              <a:t>субсидии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16606"/>
              </p:ext>
            </p:extLst>
          </p:nvPr>
        </p:nvGraphicFramePr>
        <p:xfrm>
          <a:off x="121377" y="1586221"/>
          <a:ext cx="11910202" cy="431292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88223">
                  <a:extLst>
                    <a:ext uri="{9D8B030D-6E8A-4147-A177-3AD203B41FA5}">
                      <a16:colId xmlns:a16="http://schemas.microsoft.com/office/drawing/2014/main" val="143305323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7918446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99575269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501253632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96259673"/>
                    </a:ext>
                  </a:extLst>
                </a:gridCol>
                <a:gridCol w="1604879">
                  <a:extLst>
                    <a:ext uri="{9D8B030D-6E8A-4147-A177-3AD203B41FA5}">
                      <a16:colId xmlns:a16="http://schemas.microsoft.com/office/drawing/2014/main" val="2848844479"/>
                    </a:ext>
                  </a:extLst>
                </a:gridCol>
              </a:tblGrid>
              <a:tr h="693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Содержание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Дебет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Кредит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 Отчете ф. 0503737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 anchor="ctr"/>
                </a:tc>
                <a:extLst>
                  <a:ext uri="{0D108BD9-81ED-4DB2-BD59-A6C34878D82A}">
                    <a16:rowId xmlns:a16="http://schemas.microsoft.com/office/drawing/2014/main" val="965267639"/>
                  </a:ext>
                </a:extLst>
              </a:tr>
              <a:tr h="781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8.1.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Перечисление средств целевой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субсидии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(восстановление)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832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5 </a:t>
                      </a:r>
                      <a:r>
                        <a:rPr lang="ru-RU" sz="1600" dirty="0">
                          <a:effectLst/>
                        </a:rPr>
                        <a:t>(минус)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(510) </a:t>
                      </a:r>
                      <a:r>
                        <a:rPr lang="ru-RU" sz="1600" dirty="0" smtClean="0">
                          <a:effectLst/>
                        </a:rPr>
                        <a:t>5 </a:t>
                      </a:r>
                      <a:r>
                        <a:rPr lang="ru-RU" sz="1600" dirty="0">
                          <a:effectLst/>
                        </a:rPr>
                        <a:t>304 06 832 контрагент - учреждение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КИФ (000) </a:t>
                      </a:r>
                      <a:r>
                        <a:rPr lang="ru-RU" sz="1600" dirty="0" smtClean="0">
                          <a:effectLst/>
                        </a:rPr>
                        <a:t>5 </a:t>
                      </a:r>
                      <a:r>
                        <a:rPr lang="ru-RU" sz="1600" dirty="0">
                          <a:effectLst/>
                        </a:rPr>
                        <a:t>201 11 </a:t>
                      </a:r>
                      <a:r>
                        <a:rPr lang="ru-RU" sz="1600" dirty="0" smtClean="0">
                          <a:effectLst/>
                        </a:rPr>
                        <a:t>610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. 18, КИФ 610, КОСГУ 610</a:t>
                      </a:r>
                    </a:p>
                  </a:txBody>
                  <a:tcPr marL="37022" marR="37022" marT="60908" marB="609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Стр. 720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гр. 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5 </a:t>
                      </a: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плюс</a:t>
                      </a:r>
                      <a:r>
                        <a:rPr lang="ru-RU" sz="1600" dirty="0" smtClean="0">
                          <a:effectLst/>
                        </a:rPr>
                        <a:t>) 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022" marR="37022" marT="60908" marB="60908"/>
                </a:tc>
                <a:extLst>
                  <a:ext uri="{0D108BD9-81ED-4DB2-BD59-A6C34878D82A}">
                    <a16:rowId xmlns:a16="http://schemas.microsoft.com/office/drawing/2014/main" val="1196741418"/>
                  </a:ext>
                </a:extLst>
              </a:tr>
              <a:tr h="8759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Одновременно по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забалансовому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счету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. 18, КИФ 610, КОСГУ 610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90015076"/>
                  </a:ext>
                </a:extLst>
              </a:tr>
              <a:tr h="9995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8.2.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Поступление денежных средств на лицевой счет 20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710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гр. 5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(минус)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КИФ (000) 4 201 11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510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17, КИФ 510, КОСГУ 510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КИФ (610) 4 304 06 732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Стр. 831 гр. 5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(плюс)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224086745"/>
                  </a:ext>
                </a:extLst>
              </a:tr>
              <a:tr h="781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Одновременно по забалансовому счету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Заб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/>
                          <a:cs typeface="Times New Roman" panose="02020603050405020304" pitchFamily="18" charset="0"/>
                        </a:rPr>
                        <a:t>17, КИФ 510, КОСГУ 510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281401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1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0"/>
            <a:ext cx="10344472" cy="57606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/>
              <a:t>Расчеты с учредителем по субсидиям:</a:t>
            </a:r>
            <a:endParaRPr lang="ru-RU" sz="3200" b="1" dirty="0"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2295" y="927099"/>
            <a:ext cx="11919283" cy="5778501"/>
          </a:xfrm>
          <a:solidFill>
            <a:schemeClr val="bg1">
              <a:alpha val="77000"/>
            </a:schemeClr>
          </a:solidFill>
        </p:spPr>
        <p:txBody>
          <a:bodyPr anchor="ctr">
            <a:normAutofit fontScale="85000" lnSpcReduction="20000"/>
          </a:bodyPr>
          <a:lstStyle/>
          <a:p>
            <a:pPr>
              <a:lnSpc>
                <a:spcPct val="14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Доходы </a:t>
            </a:r>
            <a:r>
              <a:rPr lang="ru-RU" dirty="0">
                <a:solidFill>
                  <a:srgbClr val="C00000"/>
                </a:solidFill>
              </a:rPr>
              <a:t>от безвозмездных поступлений </a:t>
            </a:r>
            <a:r>
              <a:rPr lang="ru-RU" dirty="0"/>
              <a:t>денежных средств (включая </a:t>
            </a:r>
            <a:r>
              <a:rPr lang="ru-RU" dirty="0">
                <a:solidFill>
                  <a:srgbClr val="C00000"/>
                </a:solidFill>
              </a:rPr>
              <a:t>субсидии</a:t>
            </a:r>
            <a:r>
              <a:rPr lang="ru-RU" dirty="0"/>
              <a:t> и гранты) или доходы от безвозмездно полученных иных активов, предоставленных на условиях при передаче актива, </a:t>
            </a:r>
            <a:r>
              <a:rPr lang="ru-RU" dirty="0">
                <a:solidFill>
                  <a:srgbClr val="C00000"/>
                </a:solidFill>
              </a:rPr>
              <a:t>признаются в бухгалтерском учете в момент возникновения права на их получение </a:t>
            </a:r>
            <a:r>
              <a:rPr lang="ru-RU" dirty="0"/>
              <a:t>в составе доходов будущих периодов от безвозмездных поступлений. </a:t>
            </a:r>
            <a:r>
              <a:rPr lang="ru-RU" dirty="0">
                <a:solidFill>
                  <a:srgbClr val="C00000"/>
                </a:solidFill>
              </a:rPr>
              <a:t>По мере реализации условий</a:t>
            </a:r>
            <a:r>
              <a:rPr lang="ru-RU" dirty="0"/>
              <a:t> при передаче активов в части, относящейся к отчетному периоду, доходы будущих периодов от безвозмездных поступлений признаются в бухгалтерском учете в составе доходов текущего отчетного периода от безвозмездных поступлений</a:t>
            </a:r>
            <a:r>
              <a:rPr lang="ru-RU" dirty="0" smtClean="0"/>
              <a:t>.</a:t>
            </a:r>
          </a:p>
          <a:p>
            <a:pPr marL="0" indent="0" algn="r">
              <a:lnSpc>
                <a:spcPct val="140000"/>
              </a:lnSpc>
              <a:spcBef>
                <a:spcPts val="600"/>
              </a:spcBef>
              <a:buNone/>
            </a:pPr>
            <a:r>
              <a:rPr lang="ru-RU" dirty="0" smtClean="0"/>
              <a:t>(п. 40 СГС «Доходы»)</a:t>
            </a:r>
            <a:endParaRPr lang="ru-RU" dirty="0"/>
          </a:p>
          <a:p>
            <a:pPr>
              <a:lnSpc>
                <a:spcPct val="14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dirty="0" smtClean="0"/>
              <a:t>Субсидии </a:t>
            </a:r>
            <a:r>
              <a:rPr lang="ru-RU" dirty="0"/>
              <a:t>на выполнение государственного (муниципального) задания признаются в бухгалтерском учете в качестве доходов будущих периодов </a:t>
            </a:r>
            <a:r>
              <a:rPr lang="ru-RU" dirty="0">
                <a:solidFill>
                  <a:srgbClr val="C00000"/>
                </a:solidFill>
              </a:rPr>
              <a:t>на дату возникновения права на их получение</a:t>
            </a:r>
            <a:r>
              <a:rPr lang="ru-RU" dirty="0" smtClean="0"/>
              <a:t>. Доходы </a:t>
            </a:r>
            <a:r>
              <a:rPr lang="ru-RU" dirty="0"/>
              <a:t>будущих периодов от субсидий на выполнение государственного (муниципального) задания признаются в бухгалтерском учете в составе доходов от реализации текущего отчетного периода </a:t>
            </a:r>
            <a:r>
              <a:rPr lang="ru-RU" dirty="0">
                <a:solidFill>
                  <a:srgbClr val="C00000"/>
                </a:solidFill>
              </a:rPr>
              <a:t>по мере исполнения государственного </a:t>
            </a:r>
            <a:r>
              <a:rPr lang="ru-RU" dirty="0"/>
              <a:t>(муниципального) задания</a:t>
            </a:r>
            <a:r>
              <a:rPr lang="ru-RU" dirty="0" smtClean="0"/>
              <a:t>.</a:t>
            </a:r>
          </a:p>
          <a:p>
            <a:pPr marL="0" indent="0" algn="r">
              <a:lnSpc>
                <a:spcPct val="140000"/>
              </a:lnSpc>
              <a:spcBef>
                <a:spcPts val="600"/>
              </a:spcBef>
              <a:buNone/>
            </a:pPr>
            <a:r>
              <a:rPr lang="ru-RU" dirty="0" smtClean="0"/>
              <a:t>(п. 54 СГС «Доходы»)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0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347" y="0"/>
            <a:ext cx="11678654" cy="520700"/>
          </a:xfrm>
          <a:noFill/>
        </p:spPr>
        <p:txBody>
          <a:bodyPr anchor="t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после принятия решения о выделении субсидии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337" y="818659"/>
            <a:ext cx="11935325" cy="5247018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3200" dirty="0"/>
              <a:t>КФО </a:t>
            </a:r>
            <a:r>
              <a:rPr lang="ru-RU" sz="3200" dirty="0" smtClean="0"/>
              <a:t>4:</a:t>
            </a:r>
            <a:endParaRPr lang="ru-RU" sz="32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146882"/>
              </p:ext>
            </p:extLst>
          </p:nvPr>
        </p:nvGraphicFramePr>
        <p:xfrm>
          <a:off x="128338" y="1497782"/>
          <a:ext cx="11935324" cy="5207817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801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38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3. Источники финансирования дефицита средств учреждения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Источники финансирования дефицита средств всего (стр. 520 + стр. 590 + стр. 620 + стр. 700 + стр. 730 + стр. 820 + стр. 830)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500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642619702"/>
                  </a:ext>
                </a:extLst>
              </a:tr>
              <a:tr h="359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Изменение остатков средств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700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0,00</a:t>
                      </a:r>
                      <a:endParaRPr lang="ru-RU" sz="20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850004560"/>
                  </a:ext>
                </a:extLst>
              </a:tr>
              <a:tr h="359247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увеличение остатков средств, всего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effectLst/>
                        </a:rPr>
                        <a:t>-10 000,00</a:t>
                      </a:r>
                      <a:endParaRPr lang="ru-RU" sz="20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956660424"/>
                  </a:ext>
                </a:extLst>
              </a:tr>
              <a:tr h="359247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уменьшение остатков средств, всего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720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610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effectLst/>
                        </a:rPr>
                        <a:t>10 000,00</a:t>
                      </a:r>
                      <a:r>
                        <a:rPr lang="ru-RU" sz="2000" i="0" dirty="0">
                          <a:effectLst/>
                        </a:rPr>
                        <a:t> </a:t>
                      </a:r>
                      <a:endParaRPr lang="ru-RU" sz="20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2189438813"/>
                  </a:ext>
                </a:extLst>
              </a:tr>
              <a:tr h="358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…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515648441"/>
                  </a:ext>
                </a:extLst>
              </a:tr>
              <a:tr h="3583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Изменение остатков расчетов по внутренним привлечениям средств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830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4405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том числе:</a:t>
                      </a:r>
                    </a:p>
                    <a:p>
                      <a:pPr lv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увеличение расчетов по внутреннему привлечению остатков средств </a:t>
                      </a: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ru-RU" sz="1800" dirty="0" err="1">
                          <a:effectLst/>
                        </a:rPr>
                        <a:t>Кт</a:t>
                      </a:r>
                      <a:r>
                        <a:rPr lang="ru-RU" sz="1800" dirty="0">
                          <a:effectLst/>
                        </a:rPr>
                        <a:t> 030406000)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831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10 000,00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36164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уменьшение расчетов по внутреннему </a:t>
                      </a:r>
                      <a:r>
                        <a:rPr lang="ru-RU" sz="1800" dirty="0" smtClean="0">
                          <a:effectLst/>
                        </a:rPr>
                        <a:t>привлечению </a:t>
                      </a:r>
                      <a:r>
                        <a:rPr lang="ru-RU" sz="1800" dirty="0">
                          <a:effectLst/>
                        </a:rPr>
                        <a:t>остатков средств (</a:t>
                      </a:r>
                      <a:r>
                        <a:rPr lang="ru-RU" sz="1800" dirty="0" err="1">
                          <a:effectLst/>
                        </a:rPr>
                        <a:t>Дт</a:t>
                      </a:r>
                      <a:r>
                        <a:rPr lang="ru-RU" sz="1800" dirty="0">
                          <a:effectLst/>
                        </a:rPr>
                        <a:t> 030406000)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832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-10 000,00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82" marR="39482" marT="7403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8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1" y="0"/>
            <a:ext cx="11328400" cy="571500"/>
          </a:xfrm>
          <a:noFill/>
        </p:spPr>
        <p:txBody>
          <a:bodyPr anchor="t">
            <a:noAutofit/>
          </a:bodyPr>
          <a:lstStyle/>
          <a:p>
            <a:pPr algn="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Расч</a:t>
            </a:r>
            <a:r>
              <a:rPr lang="ru-RU" sz="3200" dirty="0">
                <a:cs typeface="Times New Roman" panose="02020603050405020304" pitchFamily="18" charset="0"/>
              </a:rPr>
              <a:t>еты после принятия решения о выделении субсидии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652" y="660401"/>
            <a:ext cx="11916696" cy="6045200"/>
          </a:xfrm>
          <a:solidFill>
            <a:schemeClr val="bg1">
              <a:alpha val="82000"/>
            </a:schemeClr>
          </a:solidFill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000" dirty="0"/>
              <a:t>КФО </a:t>
            </a:r>
            <a:r>
              <a:rPr lang="ru-RU" sz="2000" dirty="0" smtClean="0"/>
              <a:t>5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25460"/>
              </p:ext>
            </p:extLst>
          </p:nvPr>
        </p:nvGraphicFramePr>
        <p:xfrm>
          <a:off x="127819" y="1068030"/>
          <a:ext cx="11936362" cy="5488325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8154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22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1. Доходы учреждения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67" marR="42567" marT="80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Доходы - всего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010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10 000,00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78">
                <a:tc>
                  <a:txBody>
                    <a:bodyPr/>
                    <a:lstStyle/>
                    <a:p>
                      <a:pPr lvl="1"/>
                      <a:r>
                        <a:rPr lang="ru-RU" sz="1400" b="0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Безвозмездные денежные поступления</a:t>
                      </a: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10 000,00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22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2. Расходы учреждения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Расходы - всего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200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х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10 000,00</a:t>
                      </a:r>
                      <a:endParaRPr lang="ru-RU" sz="1400" dirty="0">
                        <a:effectLst/>
                        <a:latin typeface="+mn-lt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Прочая закупка товаров, работ и услуг</a:t>
                      </a: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10 000,00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3399301281"/>
                  </a:ext>
                </a:extLst>
              </a:tr>
              <a:tr h="291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Результат исполнения (дефицит / профицит)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450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х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0,00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22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3. Источники финансирования дефицита средств учреждения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Источники финансирования дефицита средств всего (стр. 520 + стр. 590 + стр. 620 + стр. 700 + стр. 730 + стр. 820 + стр. 830)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500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0,00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3528518728"/>
                  </a:ext>
                </a:extLst>
              </a:tr>
              <a:tr h="323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Изменение остатков средств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700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х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0,00</a:t>
                      </a:r>
                      <a:endParaRPr lang="ru-RU" sz="1400" i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31181967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увеличение остатков средств, всего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710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510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-20 000,00</a:t>
                      </a:r>
                      <a:endParaRPr lang="ru-RU" sz="14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2969692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vl="1" indent="130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уменьшение остатков средств, всего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720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610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20 000,00</a:t>
                      </a:r>
                      <a:r>
                        <a:rPr lang="ru-RU" sz="1400" i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i="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530" marR="49530" marT="9525" marB="0" anchor="b"/>
                </a:tc>
                <a:extLst>
                  <a:ext uri="{0D108BD9-81ED-4DB2-BD59-A6C34878D82A}">
                    <a16:rowId xmlns:a16="http://schemas.microsoft.com/office/drawing/2014/main" val="1499104986"/>
                  </a:ext>
                </a:extLst>
              </a:tr>
              <a:tr h="347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Изменение остатков расчетов по внутренним привлечениям средств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830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х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0,00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51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увеличение расчетов по внутреннему привлечению остатков средств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Кт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030406000)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831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10 000,00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lv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уменьшение расчетов по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внутреннему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привлечению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остатков средств (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Дт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030406000)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832</a:t>
                      </a:r>
                      <a:endParaRPr lang="ru-RU" sz="140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10 000,00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80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7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8147" y="0"/>
            <a:ext cx="9103853" cy="459184"/>
          </a:xfrm>
          <a:noFill/>
        </p:spPr>
        <p:txBody>
          <a:bodyPr anchor="t">
            <a:noAutofit/>
          </a:bodyPr>
          <a:lstStyle/>
          <a:p>
            <a:pPr algn="r"/>
            <a:r>
              <a:rPr lang="ru-RU" sz="3200" dirty="0" smtClean="0">
                <a:cs typeface="Arial" panose="020B0604020202020204" pitchFamily="34" charset="0"/>
              </a:rPr>
              <a:t>Привлечения: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337" y="980729"/>
            <a:ext cx="11903242" cy="5724871"/>
          </a:xfrm>
          <a:solidFill>
            <a:schemeClr val="bg1">
              <a:alpha val="77000"/>
            </a:schemeClr>
          </a:solidFill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ru-RU" dirty="0"/>
              <a:t>Информация </a:t>
            </a:r>
            <a:r>
              <a:rPr lang="ru-RU" dirty="0">
                <a:solidFill>
                  <a:srgbClr val="C00000"/>
                </a:solidFill>
              </a:rPr>
              <a:t>о завершении расчетов по временному привлечению </a:t>
            </a:r>
            <a:r>
              <a:rPr lang="ru-RU" dirty="0"/>
              <a:t>денежных средств между источниками финансового обеспечения, осуществляемых в пределах остатка средств на лицевом счете (в кассе) учреждения, сформировавшихся на отчетную дату, </a:t>
            </a:r>
            <a:r>
              <a:rPr lang="ru-RU" dirty="0">
                <a:solidFill>
                  <a:srgbClr val="C00000"/>
                </a:solidFill>
              </a:rPr>
              <a:t>является существенной и подлежит раскрытию пояснениями </a:t>
            </a:r>
            <a:r>
              <a:rPr lang="ru-RU" dirty="0"/>
              <a:t>в текстовой части раздела 4 "Анализ показателей отчетности учреждения" Пояснительной записки к балансу учреждения (ф. 0503760).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u-RU" dirty="0"/>
              <a:t>В случае, когда до </a:t>
            </a:r>
            <a:r>
              <a:rPr lang="ru-RU" dirty="0" smtClean="0"/>
              <a:t>представления </a:t>
            </a:r>
            <a:r>
              <a:rPr lang="ru-RU" dirty="0"/>
              <a:t>отчетности </a:t>
            </a:r>
            <a:r>
              <a:rPr lang="ru-RU" dirty="0" smtClean="0"/>
              <a:t>учреждением </a:t>
            </a:r>
            <a:r>
              <a:rPr lang="ru-RU" dirty="0" smtClean="0">
                <a:solidFill>
                  <a:srgbClr val="C00000"/>
                </a:solidFill>
              </a:rPr>
              <a:t>указанные расчеты не завершены, в пояснениях раскрывается информация о планируемых мероприятиях (сроках и суммах) по завершению расчетов</a:t>
            </a:r>
            <a:r>
              <a:rPr lang="ru-RU" dirty="0" smtClean="0"/>
              <a:t>.</a:t>
            </a:r>
            <a:endParaRPr lang="ru-RU" dirty="0"/>
          </a:p>
          <a:p>
            <a:pPr marL="0" indent="0" algn="r" fontAlgn="t">
              <a:lnSpc>
                <a:spcPct val="140000"/>
              </a:lnSpc>
              <a:buNone/>
            </a:pPr>
            <a:r>
              <a:rPr lang="ru-RU" dirty="0" smtClean="0"/>
              <a:t>Письмо по годовой отчетности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52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9048" y="752987"/>
            <a:ext cx="11916697" cy="6007510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/>
              <a:t>Перенос </a:t>
            </a:r>
            <a:r>
              <a:rPr lang="ru-RU" sz="2800" dirty="0"/>
              <a:t>дебиторских задолженностей по завершенным отношениям (уволенным сотрудникам, расторгнутым контрактам) на счета учета доходов от компенсации </a:t>
            </a:r>
            <a:r>
              <a:rPr lang="ru-RU" sz="2800" dirty="0" smtClean="0"/>
              <a:t>затрат: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/>
              <a:t>		Д-т </a:t>
            </a:r>
            <a:r>
              <a:rPr lang="ru-RU" sz="2800" dirty="0" smtClean="0">
                <a:solidFill>
                  <a:srgbClr val="C00000"/>
                </a:solidFill>
              </a:rPr>
              <a:t>КРБ</a:t>
            </a:r>
            <a:r>
              <a:rPr lang="ru-RU" sz="2800" dirty="0" smtClean="0"/>
              <a:t> 0 209 34 56Х К-т КРБ 0 </a:t>
            </a:r>
            <a:r>
              <a:rPr lang="ru-RU" sz="2800" dirty="0" smtClean="0">
                <a:solidFill>
                  <a:srgbClr val="C00000"/>
                </a:solidFill>
              </a:rPr>
              <a:t>206</a:t>
            </a:r>
            <a:r>
              <a:rPr lang="ru-RU" sz="2800" dirty="0" smtClean="0"/>
              <a:t> ХХ 66Х, КРБ 0 </a:t>
            </a:r>
            <a:r>
              <a:rPr lang="ru-RU" sz="2800" dirty="0" smtClean="0">
                <a:solidFill>
                  <a:srgbClr val="C00000"/>
                </a:solidFill>
              </a:rPr>
              <a:t>208 </a:t>
            </a:r>
            <a:r>
              <a:rPr lang="ru-RU" sz="2800" dirty="0" smtClean="0"/>
              <a:t>ХХ 667</a:t>
            </a:r>
          </a:p>
          <a:p>
            <a:pPr marL="1257300" lvl="3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/>
              <a:t>Последней рабочей датой:</a:t>
            </a:r>
          </a:p>
          <a:p>
            <a:pPr marL="914400" lvl="2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/>
              <a:t>Д-т </a:t>
            </a:r>
            <a:r>
              <a:rPr lang="ru-RU" sz="2800" dirty="0" smtClean="0">
                <a:solidFill>
                  <a:srgbClr val="C00000"/>
                </a:solidFill>
              </a:rPr>
              <a:t>КИФ</a:t>
            </a:r>
            <a:r>
              <a:rPr lang="ru-RU" sz="2800" dirty="0" smtClean="0"/>
              <a:t> 0 209 34 56Х К-т КРБ 0 209 34 66Х – </a:t>
            </a:r>
            <a:r>
              <a:rPr lang="ru-RU" sz="2800" dirty="0" smtClean="0">
                <a:solidFill>
                  <a:srgbClr val="C00000"/>
                </a:solidFill>
              </a:rPr>
              <a:t>просроченная</a:t>
            </a:r>
            <a:r>
              <a:rPr lang="ru-RU" sz="2800" dirty="0" smtClean="0"/>
              <a:t>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562897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Реклассификация задолженностей: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69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4400" y="101600"/>
            <a:ext cx="8737600" cy="360040"/>
          </a:xfrm>
        </p:spPr>
        <p:txBody>
          <a:bodyPr anchor="ctr">
            <a:noAutofit/>
          </a:bodyPr>
          <a:lstStyle/>
          <a:p>
            <a:pPr algn="r"/>
            <a:r>
              <a:rPr lang="ru-RU" sz="3200"/>
              <a:t>Применение новаций Инструкции 157н: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7800" y="914399"/>
            <a:ext cx="11887200" cy="5791201"/>
          </a:xfrm>
          <a:solidFill>
            <a:schemeClr val="bg1">
              <a:alpha val="76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/>
              <a:t>Счет 20600 «Расчеты по выданным авансам»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 smtClean="0"/>
              <a:t>На </a:t>
            </a:r>
            <a:r>
              <a:rPr lang="ru-RU" sz="2200" dirty="0"/>
              <a:t>счете учитываются расчеты по предоставленным </a:t>
            </a:r>
            <a:r>
              <a:rPr lang="ru-RU" sz="2200" dirty="0" smtClean="0"/>
              <a:t>учреждением в соответствии с условиями заключенных договоров </a:t>
            </a:r>
            <a:r>
              <a:rPr lang="ru-RU" sz="2200" dirty="0"/>
              <a:t>(контрактов</a:t>
            </a:r>
            <a:r>
              <a:rPr lang="ru-RU" sz="2200" dirty="0" smtClean="0"/>
              <a:t>), соглашений </a:t>
            </a:r>
            <a:r>
              <a:rPr lang="ru-RU" sz="2200" dirty="0"/>
              <a:t>авансовым выплатам, а также расчеты в части </a:t>
            </a:r>
            <a:r>
              <a:rPr lang="ru-RU" sz="2200" dirty="0" smtClean="0"/>
              <a:t>не оспариваемых </a:t>
            </a:r>
            <a:r>
              <a:rPr lang="ru-RU" sz="2200" dirty="0"/>
              <a:t>физическими лицами переплат </a:t>
            </a:r>
            <a:r>
              <a:rPr lang="ru-RU" sz="2200" dirty="0" smtClean="0"/>
              <a:t>заработной платы </a:t>
            </a:r>
            <a:r>
              <a:rPr lang="ru-RU" sz="2200" dirty="0"/>
              <a:t>и социальных пособий, </a:t>
            </a:r>
            <a:r>
              <a:rPr lang="ru-RU" sz="2200" dirty="0">
                <a:solidFill>
                  <a:srgbClr val="C00000"/>
                </a:solidFill>
              </a:rPr>
              <a:t>по которым не </a:t>
            </a:r>
            <a:r>
              <a:rPr lang="ru-RU" sz="2200" dirty="0" smtClean="0">
                <a:solidFill>
                  <a:srgbClr val="C00000"/>
                </a:solidFill>
              </a:rPr>
              <a:t>ведется </a:t>
            </a:r>
            <a:r>
              <a:rPr lang="ru-RU" sz="2200" dirty="0" err="1" smtClean="0">
                <a:solidFill>
                  <a:srgbClr val="C00000"/>
                </a:solidFill>
              </a:rPr>
              <a:t>претензионно</a:t>
            </a:r>
            <a:r>
              <a:rPr lang="ru-RU" sz="2200" dirty="0" smtClean="0">
                <a:solidFill>
                  <a:srgbClr val="C00000"/>
                </a:solidFill>
              </a:rPr>
              <a:t>-исковая </a:t>
            </a:r>
            <a:r>
              <a:rPr lang="ru-RU" sz="2200" dirty="0">
                <a:solidFill>
                  <a:srgbClr val="C00000"/>
                </a:solidFill>
              </a:rPr>
              <a:t>работа </a:t>
            </a:r>
            <a:r>
              <a:rPr lang="ru-RU" sz="2200" dirty="0"/>
              <a:t>(кроме авансов, </a:t>
            </a:r>
            <a:r>
              <a:rPr lang="ru-RU" sz="2200" dirty="0" smtClean="0"/>
              <a:t>выданных подотчетным </a:t>
            </a:r>
            <a:r>
              <a:rPr lang="ru-RU" sz="2200" dirty="0"/>
              <a:t>лицам</a:t>
            </a:r>
            <a:r>
              <a:rPr lang="ru-RU" sz="2200" dirty="0" smtClean="0"/>
              <a:t>);</a:t>
            </a:r>
            <a:endParaRPr lang="ru-RU" sz="22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/>
              <a:t>Счет 20800 «Расчеты с подотчетными лицами»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200" dirty="0" smtClean="0"/>
              <a:t>Счет </a:t>
            </a:r>
            <a:r>
              <a:rPr lang="ru-RU" sz="2200" dirty="0"/>
              <a:t>предназначен для учета расчетов с подотчетными лицами </a:t>
            </a:r>
            <a:r>
              <a:rPr lang="ru-RU" sz="2200" dirty="0" smtClean="0"/>
              <a:t>по суммам </a:t>
            </a:r>
            <a:r>
              <a:rPr lang="ru-RU" sz="2200" dirty="0"/>
              <a:t>денежных средств и (или) денежных документов, выдаваемых </a:t>
            </a:r>
            <a:r>
              <a:rPr lang="ru-RU" sz="2200" dirty="0" smtClean="0"/>
              <a:t>им под отчет, </a:t>
            </a:r>
            <a:r>
              <a:rPr lang="ru-RU" sz="2200" dirty="0" smtClean="0">
                <a:solidFill>
                  <a:srgbClr val="C00000"/>
                </a:solidFill>
              </a:rPr>
              <a:t>за исключением</a:t>
            </a:r>
            <a:r>
              <a:rPr lang="ru-RU" sz="2200" dirty="0" smtClean="0"/>
              <a:t> дебиторской задолженности </a:t>
            </a:r>
            <a:r>
              <a:rPr lang="ru-RU" sz="2200" dirty="0"/>
              <a:t>подотчетных лиц, не возвращенной </a:t>
            </a:r>
            <a:r>
              <a:rPr lang="ru-RU" sz="2200" dirty="0" smtClean="0"/>
              <a:t>в установленные </a:t>
            </a:r>
            <a:r>
              <a:rPr lang="ru-RU" sz="2200" dirty="0"/>
              <a:t>сроки, </a:t>
            </a:r>
            <a:r>
              <a:rPr lang="ru-RU" sz="2200" dirty="0">
                <a:solidFill>
                  <a:srgbClr val="C00000"/>
                </a:solidFill>
              </a:rPr>
              <a:t>по которой ведется </a:t>
            </a:r>
            <a:r>
              <a:rPr lang="ru-RU" sz="2200" dirty="0" err="1" smtClean="0">
                <a:solidFill>
                  <a:srgbClr val="C00000"/>
                </a:solidFill>
              </a:rPr>
              <a:t>претензионно</a:t>
            </a:r>
            <a:r>
              <a:rPr lang="ru-RU" sz="2200" dirty="0" smtClean="0">
                <a:solidFill>
                  <a:srgbClr val="C00000"/>
                </a:solidFill>
              </a:rPr>
              <a:t>-исковая работа</a:t>
            </a:r>
            <a:endParaRPr lang="ru-RU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4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9048" y="752987"/>
            <a:ext cx="11916697" cy="6007510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514350" indent="-514350">
              <a:lnSpc>
                <a:spcPct val="120000"/>
              </a:lnSpc>
              <a:spcBef>
                <a:spcPts val="600"/>
              </a:spcBef>
              <a:buSzPct val="100000"/>
              <a:buAutoNum type="arabicParenR"/>
            </a:pPr>
            <a:r>
              <a:rPr lang="ru-RU" sz="2800" dirty="0" smtClean="0"/>
              <a:t>Перенос </a:t>
            </a:r>
            <a:r>
              <a:rPr lang="ru-RU" sz="2800" dirty="0"/>
              <a:t>дебиторских задолженностей </a:t>
            </a:r>
            <a:r>
              <a:rPr lang="ru-RU" sz="2800" dirty="0">
                <a:solidFill>
                  <a:srgbClr val="C00000"/>
                </a:solidFill>
              </a:rPr>
              <a:t>по завершенным отношениям</a:t>
            </a:r>
            <a:r>
              <a:rPr lang="ru-RU" sz="2800" dirty="0"/>
              <a:t> (уволенным сотрудникам, расторгнутым контрактам) на счета учета доходов от компенсации </a:t>
            </a:r>
            <a:r>
              <a:rPr lang="ru-RU" sz="2800" dirty="0" smtClean="0"/>
              <a:t>затрат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AutoNum type="arabicParenR"/>
            </a:pPr>
            <a:endParaRPr lang="ru-RU" sz="2800" dirty="0"/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AutoNum type="arabicParenR"/>
            </a:pPr>
            <a:endParaRPr lang="ru-RU" sz="2800" dirty="0" smtClean="0"/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SzPct val="100000"/>
              <a:buAutoNum type="arabicParenR"/>
            </a:pPr>
            <a:r>
              <a:rPr lang="ru-RU" sz="2800" dirty="0" smtClean="0"/>
              <a:t>Изменение типа актива (обязательства) </a:t>
            </a:r>
            <a:r>
              <a:rPr lang="ru-RU" sz="2800" dirty="0" smtClean="0">
                <a:solidFill>
                  <a:srgbClr val="C00000"/>
                </a:solidFill>
              </a:rPr>
              <a:t>с немонетарного на монетарный </a:t>
            </a:r>
            <a:r>
              <a:rPr lang="ru-RU" sz="2800" dirty="0"/>
              <a:t>→ </a:t>
            </a:r>
            <a:r>
              <a:rPr lang="ru-RU" sz="2800" dirty="0" smtClean="0"/>
              <a:t>перенос на счет </a:t>
            </a:r>
            <a:r>
              <a:rPr lang="ru-RU" sz="2800" dirty="0"/>
              <a:t>учета доходов от компенсации </a:t>
            </a:r>
            <a:r>
              <a:rPr lang="ru-RU" sz="2800" dirty="0" smtClean="0"/>
              <a:t>затрат (0 209 34)		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562897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Реклассификация задолженностей:</a:t>
            </a:r>
            <a:endParaRPr lang="ru-RU" sz="3200" dirty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8757634" y="3153926"/>
            <a:ext cx="3116687" cy="1205632"/>
          </a:xfrm>
          <a:prstGeom prst="wedgeRoundRectCallout">
            <a:avLst>
              <a:gd name="adj1" fmla="val -117706"/>
              <a:gd name="adj2" fmla="val -57706"/>
              <a:gd name="adj3" fmla="val 16667"/>
            </a:avLst>
          </a:prstGeom>
          <a:gradFill flip="none" rotWithShape="1">
            <a:gsLst>
              <a:gs pos="0">
                <a:srgbClr val="C00000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 не только!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819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672" y="0"/>
            <a:ext cx="8867328" cy="49836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Arial" panose="020B0604020202020204" pitchFamily="34" charset="0"/>
              </a:rPr>
              <a:t>Отклонения</a:t>
            </a:r>
            <a:r>
              <a:rPr lang="ru-RU" sz="2800" b="1" dirty="0" smtClean="0">
                <a:cs typeface="Arial" panose="020B0604020202020204" pitchFamily="34" charset="0"/>
              </a:rPr>
              <a:t>:</a:t>
            </a:r>
            <a:endParaRPr lang="ru-RU" sz="2800" b="1" dirty="0"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2295" y="641684"/>
            <a:ext cx="11935325" cy="6079958"/>
          </a:xfrm>
          <a:solidFill>
            <a:schemeClr val="bg1">
              <a:alpha val="79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12294" y="1047842"/>
          <a:ext cx="11935326" cy="2311375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94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7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01515">
                  <a:extLst>
                    <a:ext uri="{9D8B030D-6E8A-4147-A177-3AD203B41FA5}">
                      <a16:colId xmlns:a16="http://schemas.microsoft.com/office/drawing/2014/main" val="4089638291"/>
                    </a:ext>
                  </a:extLst>
                </a:gridCol>
              </a:tblGrid>
              <a:tr h="482784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Учредитель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Содержание операции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Учреждение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95">
                <a:tc gridSpan="2" vMerge="1"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Дебет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Кредит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0233268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Дебет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Кредит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918942"/>
                  </a:ext>
                </a:extLst>
              </a:tr>
              <a:tr h="407773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1 206 41 562</a:t>
                      </a:r>
                      <a:endParaRPr lang="ru-RU" sz="2200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1 304 05 241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Перечисление средств субсидии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4</a:t>
                      </a:r>
                      <a:r>
                        <a:rPr lang="ru-RU" sz="2200" baseline="0" dirty="0" smtClean="0"/>
                        <a:t> 201 11 510 (</a:t>
                      </a:r>
                      <a:r>
                        <a:rPr lang="ru-RU" sz="2200" baseline="0" dirty="0" err="1" smtClean="0"/>
                        <a:t>Заб</a:t>
                      </a:r>
                      <a:r>
                        <a:rPr lang="ru-RU" sz="2200" baseline="0" dirty="0" smtClean="0"/>
                        <a:t>. 17, КДБ 130, КОСГУ 131)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4 205 31 661</a:t>
                      </a:r>
                      <a:endParaRPr lang="ru-RU" sz="2200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Прямоугольная выноска 3"/>
          <p:cNvSpPr/>
          <p:nvPr/>
        </p:nvSpPr>
        <p:spPr>
          <a:xfrm>
            <a:off x="629329" y="3806658"/>
            <a:ext cx="10464800" cy="2747459"/>
          </a:xfrm>
          <a:prstGeom prst="wedgeRectCallout">
            <a:avLst>
              <a:gd name="adj1" fmla="val -1111"/>
              <a:gd name="adj2" fmla="val -5007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Допустимыми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расхождениями являются: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средства, предоставляемые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из бюджета ФОМС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на выполнение государственного задания (на иную цель);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возмещение ФСС расходов страхователей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на предупредительные меры по сокращению производственного травматизма (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КФО 4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код аналитики 130);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иные поступления в порядке возмещения затрат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(расходов) (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КФО 4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код аналитики 130), дополнительные пояснения указываются в текстовой части Пояснительной записки (ф. 0503760).</a:t>
            </a:r>
          </a:p>
        </p:txBody>
      </p:sp>
    </p:spTree>
    <p:extLst>
      <p:ext uri="{BB962C8B-B14F-4D97-AF65-F5344CB8AC3E}">
        <p14:creationId xmlns:p14="http://schemas.microsoft.com/office/powerpoint/2010/main" val="352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0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Роль и место электронных документов: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08338"/>
            <a:ext cx="11887200" cy="5981220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/>
              <a:t>Первичный учетный документ составляется на бумажном носителе </a:t>
            </a:r>
            <a:r>
              <a:rPr lang="ru-RU" sz="2200" dirty="0">
                <a:solidFill>
                  <a:srgbClr val="C00000"/>
                </a:solidFill>
              </a:rPr>
              <a:t>и (или) в виде электронного документа, </a:t>
            </a:r>
            <a:r>
              <a:rPr lang="ru-RU" sz="2200" dirty="0" smtClean="0">
                <a:solidFill>
                  <a:srgbClr val="C00000"/>
                </a:solidFill>
              </a:rPr>
              <a:t>подписанного электронной подписью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/>
              <a:t>(п. 5 ст. 9 Закона о бухгалтерском учете)</a:t>
            </a:r>
          </a:p>
          <a:p>
            <a:pPr>
              <a:lnSpc>
                <a:spcPct val="120000"/>
              </a:lnSpc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ru-RU" sz="2200" dirty="0"/>
              <a:t>Первичные учетные документы (сводные первичные учетные документы), регистры бухгалтерского учета </a:t>
            </a:r>
            <a:r>
              <a:rPr lang="ru-RU" sz="2200" dirty="0">
                <a:solidFill>
                  <a:srgbClr val="C00000"/>
                </a:solidFill>
              </a:rPr>
              <a:t>составляются в форме электронного документа</a:t>
            </a:r>
            <a:r>
              <a:rPr lang="ru-RU" sz="2200" dirty="0"/>
              <a:t>, подписанного квалифицированной электронной подписью либо, </a:t>
            </a:r>
            <a:r>
              <a:rPr lang="en-US" sz="2200" dirty="0" smtClean="0"/>
              <a:t>&lt;…&gt;</a:t>
            </a:r>
            <a:r>
              <a:rPr lang="ru-RU" sz="2200" dirty="0" smtClean="0"/>
              <a:t>, </a:t>
            </a:r>
            <a:r>
              <a:rPr lang="ru-RU" sz="2200" dirty="0"/>
              <a:t>простой электронной </a:t>
            </a:r>
            <a:r>
              <a:rPr lang="ru-RU" sz="2200" dirty="0" smtClean="0"/>
              <a:t>подписью, </a:t>
            </a:r>
            <a:r>
              <a:rPr lang="ru-RU" sz="2200" dirty="0"/>
              <a:t>и (или) </a:t>
            </a:r>
            <a:r>
              <a:rPr lang="ru-RU" sz="2200" dirty="0">
                <a:solidFill>
                  <a:srgbClr val="C00000"/>
                </a:solidFill>
              </a:rPr>
              <a:t>на бумажном носителе</a:t>
            </a:r>
            <a:r>
              <a:rPr lang="ru-RU" sz="2200" dirty="0"/>
              <a:t>, </a:t>
            </a:r>
            <a:r>
              <a:rPr lang="ru-RU" sz="2200" dirty="0">
                <a:solidFill>
                  <a:srgbClr val="C00000"/>
                </a:solidFill>
              </a:rPr>
              <a:t>в случае отсутствия возможности </a:t>
            </a:r>
            <a:r>
              <a:rPr lang="ru-RU" sz="2200" dirty="0"/>
              <a:t>их формирования и хранения в виде электронных документов, и (или) в случае, если </a:t>
            </a:r>
            <a:r>
              <a:rPr lang="en-US" sz="2200" dirty="0" smtClean="0"/>
              <a:t>&lt;</a:t>
            </a:r>
            <a:r>
              <a:rPr lang="ru-RU" sz="2200" dirty="0" smtClean="0"/>
              <a:t>законодательством</a:t>
            </a:r>
            <a:r>
              <a:rPr lang="en-US" sz="2200" dirty="0" smtClean="0"/>
              <a:t>&gt;</a:t>
            </a:r>
            <a:r>
              <a:rPr lang="ru-RU" sz="2200" dirty="0" smtClean="0"/>
              <a:t>установлено </a:t>
            </a:r>
            <a:r>
              <a:rPr lang="ru-RU" sz="2200" dirty="0"/>
              <a:t>требование о необходимости составления (хранения) документа исключительно на бумажном носителе.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/>
              <a:t>(Приказ 52н в редакции Приказа Минфина России </a:t>
            </a:r>
            <a:r>
              <a:rPr lang="ru-RU" sz="2000" dirty="0">
                <a:solidFill>
                  <a:srgbClr val="C00000"/>
                </a:solidFill>
              </a:rPr>
              <a:t>от 15.06.2020 </a:t>
            </a:r>
            <a:r>
              <a:rPr lang="en-US" sz="2000" dirty="0">
                <a:solidFill>
                  <a:srgbClr val="C00000"/>
                </a:solidFill>
              </a:rPr>
              <a:t>N 103</a:t>
            </a:r>
            <a:r>
              <a:rPr lang="ru-RU" sz="2000" dirty="0">
                <a:solidFill>
                  <a:srgbClr val="C00000"/>
                </a:solidFill>
              </a:rPr>
              <a:t>н</a:t>
            </a:r>
            <a:r>
              <a:rPr lang="ru-RU" sz="2000" dirty="0" smtClean="0"/>
              <a:t>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6434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ctr"/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ru-RU" sz="2400" dirty="0"/>
              <a:t>Субъект учета </a:t>
            </a:r>
            <a:r>
              <a:rPr lang="ru-RU" sz="2400" dirty="0">
                <a:solidFill>
                  <a:srgbClr val="E20000"/>
                </a:solidFill>
              </a:rPr>
              <a:t>вправе</a:t>
            </a:r>
            <a:r>
              <a:rPr lang="ru-RU" sz="2400" dirty="0"/>
              <a:t> правилами документооборота, утвержденными в рамках учетной политики субъекта учета, </a:t>
            </a:r>
            <a:r>
              <a:rPr lang="ru-RU" sz="2400" dirty="0">
                <a:solidFill>
                  <a:srgbClr val="E20000"/>
                </a:solidFill>
              </a:rPr>
              <a:t>предусмотреть формирование на бумажном носителе </a:t>
            </a:r>
            <a:r>
              <a:rPr lang="ru-RU" sz="2400" dirty="0"/>
              <a:t>первичных учетных документов по унифицированным формам </a:t>
            </a:r>
            <a:r>
              <a:rPr lang="ru-RU" sz="2400" dirty="0">
                <a:solidFill>
                  <a:srgbClr val="E20000"/>
                </a:solidFill>
              </a:rPr>
              <a:t>электронных документов </a:t>
            </a:r>
            <a:r>
              <a:rPr lang="ru-RU" sz="2400" dirty="0"/>
              <a:t>при отсутствии технической возможности их формирования и хранения в виде электронных документов </a:t>
            </a:r>
            <a:r>
              <a:rPr lang="ru-RU" sz="2400" i="1" dirty="0">
                <a:solidFill>
                  <a:srgbClr val="C00000"/>
                </a:solidFill>
              </a:rPr>
              <a:t>при условии представления в бухгалтерскую службу электронного образа</a:t>
            </a:r>
            <a:r>
              <a:rPr lang="ru-RU" sz="2400" dirty="0"/>
              <a:t> такого документа, представляемого в целях обеспечения интеграции информационных систем и реализации принципа однократного ввода данных.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 smtClean="0"/>
              <a:t>(Приказ 52н в редакции Приказа Минфина России </a:t>
            </a:r>
            <a:r>
              <a:rPr lang="ru-RU" sz="2200" dirty="0">
                <a:solidFill>
                  <a:srgbClr val="C00000"/>
                </a:solidFill>
              </a:rPr>
              <a:t>от 15.06.2020 </a:t>
            </a:r>
            <a:r>
              <a:rPr lang="en-US" sz="2200" dirty="0">
                <a:solidFill>
                  <a:srgbClr val="C00000"/>
                </a:solidFill>
              </a:rPr>
              <a:t>N 103</a:t>
            </a:r>
            <a:r>
              <a:rPr lang="ru-RU" sz="2200" dirty="0">
                <a:solidFill>
                  <a:srgbClr val="C00000"/>
                </a:solidFill>
              </a:rPr>
              <a:t>н</a:t>
            </a:r>
            <a:r>
              <a:rPr lang="ru-RU" sz="2200" dirty="0" smtClean="0"/>
              <a:t>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05360" y="0"/>
            <a:ext cx="5286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Э-документы Приказа </a:t>
            </a:r>
            <a:r>
              <a:rPr lang="ru-RU" sz="3200" dirty="0" smtClean="0"/>
              <a:t>52н</a:t>
            </a:r>
            <a:r>
              <a:rPr lang="ru-RU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1270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30757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Э-документы Приказа 61н: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400" dirty="0"/>
              <a:t>В случае, если </a:t>
            </a:r>
            <a:r>
              <a:rPr lang="en-US" sz="2400" dirty="0" smtClean="0"/>
              <a:t>&lt;</a:t>
            </a:r>
            <a:r>
              <a:rPr lang="ru-RU" sz="2400" dirty="0" smtClean="0"/>
              <a:t>законодательством</a:t>
            </a:r>
            <a:r>
              <a:rPr lang="en-US" sz="2400" dirty="0" smtClean="0"/>
              <a:t>&gt;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установлено </a:t>
            </a:r>
            <a:r>
              <a:rPr lang="ru-RU" sz="2400" dirty="0">
                <a:solidFill>
                  <a:srgbClr val="C00000"/>
                </a:solidFill>
              </a:rPr>
              <a:t>требование </a:t>
            </a:r>
            <a:r>
              <a:rPr lang="ru-RU" sz="2400" dirty="0"/>
              <a:t>о необходимости составления (хранения) документа </a:t>
            </a:r>
            <a:r>
              <a:rPr lang="ru-RU" sz="2400" dirty="0">
                <a:solidFill>
                  <a:srgbClr val="C00000"/>
                </a:solidFill>
              </a:rPr>
              <a:t>исключительно на бумажном носителе</a:t>
            </a:r>
            <a:r>
              <a:rPr lang="ru-RU" sz="2400" dirty="0"/>
              <a:t>, а также </a:t>
            </a:r>
            <a:r>
              <a:rPr lang="ru-RU" sz="2400" dirty="0">
                <a:solidFill>
                  <a:srgbClr val="C00000"/>
                </a:solidFill>
              </a:rPr>
              <a:t>при отсутствии организационно-технической возможности </a:t>
            </a:r>
            <a:r>
              <a:rPr lang="ru-RU" sz="2400" dirty="0"/>
              <a:t>субъекта учета формирования и хранения электронных документов, формы унифицированных электронных первичных учетных документов </a:t>
            </a:r>
            <a:r>
              <a:rPr lang="ru-RU" sz="2400" dirty="0">
                <a:solidFill>
                  <a:srgbClr val="C00000"/>
                </a:solidFill>
              </a:rPr>
              <a:t>применяются для формирования первичных учетных документов на бумажном носителе </a:t>
            </a:r>
            <a:r>
              <a:rPr lang="ru-RU" sz="2400" dirty="0"/>
              <a:t>с одновременным представлением лицу, на которое возложено ведение бухгалтерского учета, электронного образа </a:t>
            </a:r>
            <a:r>
              <a:rPr lang="ru-RU" sz="2400" dirty="0">
                <a:solidFill>
                  <a:srgbClr val="C00000"/>
                </a:solidFill>
              </a:rPr>
              <a:t>(скан копии) </a:t>
            </a:r>
            <a:r>
              <a:rPr lang="ru-RU" sz="2400" dirty="0"/>
              <a:t>такого документа</a:t>
            </a:r>
            <a:r>
              <a:rPr lang="ru-RU" sz="2400" dirty="0" smtClean="0"/>
              <a:t>.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ru-RU" sz="2400" dirty="0" smtClean="0"/>
              <a:t>Приказ 61н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37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879" y="805218"/>
            <a:ext cx="5700232" cy="914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1890" y="677917"/>
            <a:ext cx="11871434" cy="5990897"/>
          </a:xfrm>
          <a:prstGeom prst="rect">
            <a:avLst/>
          </a:prstGeom>
          <a:solidFill>
            <a:schemeClr val="bg1">
              <a:alpha val="76000"/>
            </a:schemeClr>
          </a:solidFill>
          <a:ln w="19050">
            <a:noFill/>
          </a:ln>
        </p:spPr>
        <p:txBody>
          <a:bodyPr wrap="square" rtlCol="0" anchor="t" anchorCtr="0">
            <a:noAutofit/>
          </a:bodyPr>
          <a:lstStyle/>
          <a:p>
            <a:pPr algn="ctr">
              <a:spcAft>
                <a:spcPts val="1800"/>
              </a:spcAft>
            </a:pPr>
            <a:r>
              <a:rPr lang="ru-RU" sz="2400" dirty="0" smtClean="0">
                <a:ea typeface="Times New Roman" charset="0"/>
                <a:cs typeface="Times New Roman" charset="0"/>
              </a:rPr>
              <a:t>Государственное (муниципальное) задание</a:t>
            </a:r>
          </a:p>
          <a:p>
            <a:pPr algn="ctr">
              <a:spcAft>
                <a:spcPts val="1800"/>
              </a:spcAft>
            </a:pPr>
            <a:endParaRPr lang="ru-RU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324672" y="0"/>
            <a:ext cx="8867328" cy="561586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Доходы: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249560"/>
              </p:ext>
            </p:extLst>
          </p:nvPr>
        </p:nvGraphicFramePr>
        <p:xfrm>
          <a:off x="141890" y="1171646"/>
          <a:ext cx="11871435" cy="549622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108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15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Операция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Учредитель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Учреждение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22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Дебет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Кредит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Дебет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Кредит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Заключено </a:t>
                      </a:r>
                      <a:r>
                        <a:rPr lang="ru-RU" sz="1800" dirty="0">
                          <a:effectLst/>
                        </a:rPr>
                        <a:t>Соглашение на ГЗ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</a:t>
                      </a:r>
                      <a:r>
                        <a:rPr lang="ru-RU" sz="2000" dirty="0">
                          <a:effectLst/>
                        </a:rPr>
                        <a:t>501 13 </a:t>
                      </a:r>
                      <a:r>
                        <a:rPr lang="ru-RU" sz="2000" dirty="0" smtClean="0">
                          <a:effectLst/>
                        </a:rPr>
                        <a:t>200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1 502 11 200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 </a:t>
                      </a:r>
                      <a:r>
                        <a:rPr lang="ru-RU" sz="2000" dirty="0">
                          <a:effectLst/>
                        </a:rPr>
                        <a:t>205 31 </a:t>
                      </a:r>
                      <a:r>
                        <a:rPr lang="ru-RU" sz="2000" dirty="0" smtClean="0">
                          <a:effectLst/>
                        </a:rPr>
                        <a:t>561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4 401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r>
                        <a:rPr lang="ru-RU" sz="2000" dirty="0" smtClean="0">
                          <a:effectLst/>
                        </a:rPr>
                        <a:t> 131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Поставлено </a:t>
                      </a:r>
                      <a:r>
                        <a:rPr lang="ru-RU" sz="1800" dirty="0">
                          <a:effectLst/>
                        </a:rPr>
                        <a:t>на учет ДО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</a:t>
                      </a:r>
                      <a:r>
                        <a:rPr lang="ru-RU" sz="2000" dirty="0">
                          <a:effectLst/>
                        </a:rPr>
                        <a:t>502 11 </a:t>
                      </a:r>
                      <a:r>
                        <a:rPr lang="ru-RU" sz="2000" dirty="0" smtClean="0">
                          <a:effectLst/>
                        </a:rPr>
                        <a:t>200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1 502 12 200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Перечислен </a:t>
                      </a:r>
                      <a:r>
                        <a:rPr lang="ru-RU" sz="1800" dirty="0">
                          <a:effectLst/>
                        </a:rPr>
                        <a:t>(получен) аванс по соглашению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</a:t>
                      </a:r>
                      <a:r>
                        <a:rPr lang="ru-RU" sz="2000" dirty="0">
                          <a:effectLst/>
                        </a:rPr>
                        <a:t>206 41 </a:t>
                      </a:r>
                      <a:r>
                        <a:rPr lang="ru-RU" sz="2000" dirty="0" smtClean="0">
                          <a:effectLst/>
                        </a:rPr>
                        <a:t>562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1 304 05 241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 </a:t>
                      </a:r>
                      <a:r>
                        <a:rPr lang="ru-RU" sz="2000" dirty="0">
                          <a:effectLst/>
                        </a:rPr>
                        <a:t>201 11 </a:t>
                      </a:r>
                      <a:r>
                        <a:rPr lang="ru-RU" sz="2000" dirty="0" smtClean="0">
                          <a:effectLst/>
                        </a:rPr>
                        <a:t>510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4 205 31 661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11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Начислен </a:t>
                      </a:r>
                      <a:r>
                        <a:rPr lang="ru-RU" sz="1800" dirty="0">
                          <a:effectLst/>
                        </a:rPr>
                        <a:t>расход (доход) текущего отчетного периода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на основе информации </a:t>
                      </a:r>
                      <a:r>
                        <a:rPr lang="ru-RU" sz="1800" dirty="0">
                          <a:effectLst/>
                        </a:rPr>
                        <a:t>по сумме, которая не подлежит возврату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</a:t>
                      </a:r>
                      <a:r>
                        <a:rPr lang="ru-RU" sz="2000" dirty="0">
                          <a:effectLst/>
                        </a:rPr>
                        <a:t>401 20 </a:t>
                      </a:r>
                      <a:r>
                        <a:rPr lang="ru-RU" sz="2000" dirty="0" smtClean="0">
                          <a:effectLst/>
                        </a:rPr>
                        <a:t>241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1 302 41 732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 </a:t>
                      </a:r>
                      <a:r>
                        <a:rPr lang="ru-RU" sz="2000" dirty="0">
                          <a:effectLst/>
                        </a:rPr>
                        <a:t>401 40 </a:t>
                      </a:r>
                      <a:r>
                        <a:rPr lang="ru-RU" sz="2000" dirty="0" smtClean="0">
                          <a:effectLst/>
                        </a:rPr>
                        <a:t>131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4 401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10 </a:t>
                      </a:r>
                      <a:r>
                        <a:rPr lang="ru-RU" sz="2000" dirty="0" smtClean="0">
                          <a:effectLst/>
                        </a:rPr>
                        <a:t>131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65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Извещение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sym typeface="Symbol" panose="05050102010706020507" pitchFamily="18" charset="2"/>
                        </a:rPr>
                        <a:t>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3932341960"/>
                  </a:ext>
                </a:extLst>
              </a:tr>
              <a:tr h="40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Зачет </a:t>
                      </a:r>
                      <a:r>
                        <a:rPr lang="ru-RU" sz="1800" dirty="0">
                          <a:effectLst/>
                        </a:rPr>
                        <a:t>аванса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</a:t>
                      </a:r>
                      <a:r>
                        <a:rPr lang="ru-RU" sz="2000" dirty="0">
                          <a:effectLst/>
                        </a:rPr>
                        <a:t>302 41 </a:t>
                      </a:r>
                      <a:r>
                        <a:rPr lang="ru-RU" sz="2000" dirty="0" smtClean="0">
                          <a:effectLst/>
                        </a:rPr>
                        <a:t>832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1 206 41 662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Начисление </a:t>
                      </a:r>
                      <a:r>
                        <a:rPr lang="ru-RU" sz="1800" dirty="0">
                          <a:effectLst/>
                        </a:rPr>
                        <a:t>задолженности по возврату остатка </a:t>
                      </a:r>
                      <a:r>
                        <a:rPr lang="ru-RU" sz="1800" dirty="0" smtClean="0">
                          <a:effectLst/>
                        </a:rPr>
                        <a:t>субсидии в связи с </a:t>
                      </a:r>
                      <a:r>
                        <a:rPr lang="ru-RU" sz="1800" dirty="0" err="1" smtClean="0">
                          <a:effectLst/>
                        </a:rPr>
                        <a:t>недостижением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цели</a:t>
                      </a:r>
                      <a:endParaRPr lang="ru-R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</a:rPr>
                        <a:t>1 205 36 562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1 206 41 662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 </a:t>
                      </a:r>
                      <a:r>
                        <a:rPr lang="ru-RU" sz="2000" dirty="0">
                          <a:effectLst/>
                        </a:rPr>
                        <a:t>401 40 </a:t>
                      </a:r>
                      <a:r>
                        <a:rPr lang="ru-RU" sz="2000" dirty="0" smtClean="0">
                          <a:effectLst/>
                        </a:rPr>
                        <a:t>131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0635" marR="60635" marT="30318" marB="30318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4 303 05 731</a:t>
                      </a:r>
                      <a:endParaRPr lang="ru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35" marR="60635" marT="30318" marB="3031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7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0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Роль и место электронных документов: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ctr"/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271378" y="846667"/>
          <a:ext cx="6421522" cy="2214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ая прямоугольная выноска 5"/>
          <p:cNvSpPr/>
          <p:nvPr/>
        </p:nvSpPr>
        <p:spPr>
          <a:xfrm>
            <a:off x="271378" y="3060700"/>
            <a:ext cx="11615822" cy="3467100"/>
          </a:xfrm>
          <a:prstGeom prst="wedgeRoundRectCallout">
            <a:avLst>
              <a:gd name="adj1" fmla="val -7465"/>
              <a:gd name="adj2" fmla="val -59957"/>
              <a:gd name="adj3" fmla="val 1666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dirty="0" smtClean="0"/>
              <a:t>При межведомственном обмене информацией, в том числе при осуществлении централизуемых полномочий (электронном документообороте), </a:t>
            </a:r>
            <a:r>
              <a:rPr lang="ru-RU" dirty="0" smtClean="0">
                <a:solidFill>
                  <a:srgbClr val="C00000"/>
                </a:solidFill>
              </a:rPr>
              <a:t>может быть предусмотрена передача скан-копий </a:t>
            </a:r>
            <a:r>
              <a:rPr lang="ru-RU" dirty="0" smtClean="0"/>
              <a:t>первичных учетных документов;</a:t>
            </a: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dirty="0" smtClean="0"/>
              <a:t>При передаче скан-копий первичных учетных документов, содержащих собственноручные подписи </a:t>
            </a:r>
            <a:r>
              <a:rPr lang="ru-RU" dirty="0" smtClean="0">
                <a:solidFill>
                  <a:srgbClr val="C00000"/>
                </a:solidFill>
              </a:rPr>
              <a:t>ответственность за соответствие скан-копии подлиннику </a:t>
            </a:r>
            <a:r>
              <a:rPr lang="ru-RU" dirty="0" smtClean="0"/>
              <a:t>документа возлагается на лицо, </a:t>
            </a:r>
            <a:r>
              <a:rPr lang="ru-RU" dirty="0" smtClean="0">
                <a:solidFill>
                  <a:srgbClr val="C00000"/>
                </a:solidFill>
              </a:rPr>
              <a:t>ответственное за оформление </a:t>
            </a:r>
            <a:r>
              <a:rPr lang="ru-RU" dirty="0" smtClean="0"/>
              <a:t>указанным документом факта хозяйственной жизни </a:t>
            </a:r>
            <a:r>
              <a:rPr lang="ru-RU" dirty="0" smtClean="0">
                <a:solidFill>
                  <a:srgbClr val="C00000"/>
                </a:solidFill>
              </a:rPr>
              <a:t>и (или) за формирование и (или) передачи</a:t>
            </a:r>
            <a:r>
              <a:rPr lang="ru-RU" dirty="0" smtClean="0"/>
              <a:t> такой скан-копии;</a:t>
            </a:r>
          </a:p>
          <a:p>
            <a:pPr marL="180000" indent="-18000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dirty="0" smtClean="0"/>
              <a:t>Передача скан-копии первичного учетного документа осуществляется </a:t>
            </a:r>
            <a:r>
              <a:rPr lang="ru-RU" dirty="0" smtClean="0">
                <a:solidFill>
                  <a:srgbClr val="C00000"/>
                </a:solidFill>
              </a:rPr>
              <a:t>при условии ее подписания ЭЦП</a:t>
            </a:r>
            <a:r>
              <a:rPr lang="ru-RU" dirty="0" smtClean="0"/>
              <a:t> должностным лицом, </a:t>
            </a:r>
            <a:r>
              <a:rPr lang="ru-RU" dirty="0" smtClean="0">
                <a:solidFill>
                  <a:srgbClr val="C00000"/>
                </a:solidFill>
              </a:rPr>
              <a:t>ответственным за соответствие </a:t>
            </a:r>
            <a:r>
              <a:rPr lang="ru-RU" dirty="0" smtClean="0"/>
              <a:t>такой скан-копии подлиннику документа.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3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 marL="540000" indent="-5400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Письмо Минфина России </a:t>
            </a:r>
            <a:r>
              <a:rPr lang="ru-RU" sz="2400" dirty="0">
                <a:solidFill>
                  <a:srgbClr val="C00000"/>
                </a:solidFill>
              </a:rPr>
              <a:t>от 01.12.2021 N 02-07-07/98091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«О Методических рекомендациях по переходу на применение в 2022 году унифицированных форм электронных первичных документов»</a:t>
            </a:r>
          </a:p>
          <a:p>
            <a:pPr marL="702000" indent="-702000">
              <a:lnSpc>
                <a:spcPct val="120000"/>
              </a:lnSpc>
              <a:spcBef>
                <a:spcPts val="600"/>
              </a:spcBef>
              <a:buSzPct val="100000"/>
              <a:buAutoNum type="arabicPeriod"/>
            </a:pPr>
            <a:r>
              <a:rPr lang="ru-RU" sz="2400" dirty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52н</a:t>
            </a:r>
            <a:r>
              <a:rPr lang="ru-RU" sz="2400" dirty="0"/>
              <a:t> в редакции от 15.06.2020 </a:t>
            </a:r>
            <a:r>
              <a:rPr lang="en-US" sz="2400" dirty="0"/>
              <a:t>N 103</a:t>
            </a:r>
            <a:r>
              <a:rPr lang="ru-RU" sz="2400" dirty="0"/>
              <a:t>н;</a:t>
            </a:r>
          </a:p>
          <a:p>
            <a:pPr marL="702000" indent="-702000">
              <a:lnSpc>
                <a:spcPct val="120000"/>
              </a:lnSpc>
              <a:spcBef>
                <a:spcPts val="600"/>
              </a:spcBef>
              <a:buSzPct val="100000"/>
              <a:buAutoNum type="arabicPeriod"/>
            </a:pPr>
            <a:r>
              <a:rPr lang="ru-RU" sz="2400" dirty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61н</a:t>
            </a:r>
            <a:r>
              <a:rPr lang="ru-RU" sz="2400" dirty="0"/>
              <a:t> в редакции от 30.09.2021 </a:t>
            </a:r>
            <a:r>
              <a:rPr lang="en-US" sz="2400" dirty="0"/>
              <a:t>N</a:t>
            </a:r>
            <a:r>
              <a:rPr lang="ru-RU" sz="2400" dirty="0"/>
              <a:t> </a:t>
            </a:r>
            <a:r>
              <a:rPr lang="ru-RU" sz="2400" dirty="0" smtClean="0"/>
              <a:t>142н;</a:t>
            </a:r>
          </a:p>
          <a:p>
            <a:pPr marL="971550" lvl="1" indent="-51435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ru-RU" sz="2400" dirty="0" smtClean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61н</a:t>
            </a:r>
            <a:r>
              <a:rPr lang="ru-RU" sz="2400" dirty="0"/>
              <a:t> в редакции от </a:t>
            </a:r>
            <a:r>
              <a:rPr lang="ru-RU" sz="2400" dirty="0" smtClean="0"/>
              <a:t>28.06.2022 </a:t>
            </a:r>
            <a:r>
              <a:rPr lang="en-US" sz="2400" dirty="0"/>
              <a:t>N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100н</a:t>
            </a:r>
            <a:r>
              <a:rPr lang="ru-RU" sz="2400" dirty="0" smtClean="0"/>
              <a:t>;</a:t>
            </a:r>
          </a:p>
          <a:p>
            <a:pPr marL="971550" lvl="1" indent="-51435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ru-RU" sz="2400" dirty="0" smtClean="0">
                <a:solidFill>
                  <a:srgbClr val="C00000"/>
                </a:solidFill>
              </a:rPr>
              <a:t>Проект</a:t>
            </a:r>
            <a:r>
              <a:rPr lang="ru-RU" sz="2400" dirty="0" smtClean="0"/>
              <a:t> </a:t>
            </a:r>
            <a:r>
              <a:rPr lang="ru-RU" sz="2400" dirty="0"/>
              <a:t>Приказа Минфина России </a:t>
            </a:r>
            <a:r>
              <a:rPr lang="ru-RU" sz="2400" dirty="0" smtClean="0"/>
              <a:t>«О </a:t>
            </a:r>
            <a:r>
              <a:rPr lang="ru-RU" sz="2400" dirty="0"/>
              <a:t>внесении изменений в приложения N 1 - 5 к приказу Министерства финансов Российской Федерации от 15 апреля 2021 г. N </a:t>
            </a:r>
            <a:r>
              <a:rPr lang="ru-RU" sz="2400" dirty="0" smtClean="0"/>
              <a:t>61н» (</a:t>
            </a:r>
            <a:r>
              <a:rPr lang="ru-RU" sz="2400" dirty="0"/>
              <a:t>по состоянию на </a:t>
            </a:r>
            <a:r>
              <a:rPr lang="ru-RU" sz="2400" dirty="0" smtClean="0">
                <a:solidFill>
                  <a:srgbClr val="C00000"/>
                </a:solidFill>
              </a:rPr>
              <a:t>21.10.2022</a:t>
            </a:r>
            <a:r>
              <a:rPr lang="ru-RU" sz="2400" dirty="0" smtClean="0"/>
              <a:t>,  подготовлен </a:t>
            </a:r>
            <a:r>
              <a:rPr lang="ru-RU" sz="2400" dirty="0"/>
              <a:t>Минфином России, ID проекта 01/02/10-22/00132524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836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0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Э-документы Приказа 52н: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dirty="0"/>
              <a:t>Письмо Минфина России </a:t>
            </a:r>
            <a:r>
              <a:rPr lang="ru-RU" sz="2800" dirty="0">
                <a:solidFill>
                  <a:srgbClr val="C00000"/>
                </a:solidFill>
              </a:rPr>
              <a:t>от 23.12.2020 N 02-07-10/116586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2800" dirty="0"/>
              <a:t>Согласно общим положениям Методических указаний N 52н первичные учетные документы, регистры бухгалтерского учета составляются в форме электронного документа, подписанного квалифицированной электронной подписью </a:t>
            </a:r>
            <a:r>
              <a:rPr lang="ru-RU" sz="2800" dirty="0">
                <a:solidFill>
                  <a:srgbClr val="C00000"/>
                </a:solidFill>
              </a:rPr>
              <a:t>и (или) на бумажном носителе в случае отсутствия возможности их формирования и хранения в виде электронных документов </a:t>
            </a:r>
            <a:r>
              <a:rPr lang="en-US" sz="2800" dirty="0"/>
              <a:t>&lt;…&gt;</a:t>
            </a:r>
            <a:r>
              <a:rPr lang="ru-RU" sz="2800" dirty="0"/>
              <a:t>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2800" dirty="0"/>
              <a:t>Указанные положения Методических указаний N 52н </a:t>
            </a:r>
            <a:r>
              <a:rPr lang="ru-RU" sz="2800" dirty="0">
                <a:solidFill>
                  <a:srgbClr val="C00000"/>
                </a:solidFill>
              </a:rPr>
              <a:t>обязательны к применению</a:t>
            </a:r>
            <a:r>
              <a:rPr lang="ru-RU" sz="2800" dirty="0"/>
              <a:t> согласно пункту 6 Приказа при формировании учетной политики </a:t>
            </a:r>
            <a:r>
              <a:rPr lang="ru-RU" sz="2800" dirty="0">
                <a:solidFill>
                  <a:srgbClr val="C00000"/>
                </a:solidFill>
              </a:rPr>
              <a:t>с 2015 года.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2800" dirty="0"/>
              <a:t>Исходя из вышеизложенного </a:t>
            </a:r>
            <a:r>
              <a:rPr lang="ru-RU" sz="2800" b="1" dirty="0"/>
              <a:t>с 01.01.2021 </a:t>
            </a:r>
            <a:r>
              <a:rPr lang="ru-RU" sz="2800" dirty="0">
                <a:solidFill>
                  <a:srgbClr val="C00000"/>
                </a:solidFill>
              </a:rPr>
              <a:t>субъектами учета предусмотрено применение электронных документов</a:t>
            </a:r>
            <a:r>
              <a:rPr lang="ru-RU" sz="2800" dirty="0"/>
              <a:t>, утвержденных Приказом N 103н.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SzPct val="10000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30757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Обязательность унифицированных форм: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000" dirty="0" smtClean="0"/>
              <a:t>Письмо </a:t>
            </a:r>
            <a:r>
              <a:rPr lang="ru-RU" sz="2000" dirty="0"/>
              <a:t>Минфина России </a:t>
            </a:r>
            <a:r>
              <a:rPr lang="ru-RU" sz="2000" dirty="0">
                <a:solidFill>
                  <a:srgbClr val="C00000"/>
                </a:solidFill>
              </a:rPr>
              <a:t>от 22.07.2022 N </a:t>
            </a:r>
            <a:r>
              <a:rPr lang="ru-RU" sz="2000" dirty="0" smtClean="0">
                <a:solidFill>
                  <a:srgbClr val="C00000"/>
                </a:solidFill>
              </a:rPr>
              <a:t>02-07-10/71229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000" dirty="0" smtClean="0"/>
              <a:t>О </a:t>
            </a:r>
            <a:r>
              <a:rPr lang="ru-RU" sz="2000" dirty="0"/>
              <a:t>формах первичных учетных документов и регистров бухгалтерского учета, применяемых при ведении бухгалтерского (бюджетного) учета централизованной бухгалтерией. </a:t>
            </a:r>
            <a:endParaRPr lang="ru-RU" sz="2000" dirty="0" smtClean="0"/>
          </a:p>
          <a:p>
            <a:pPr marL="0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ru-RU" sz="2000" dirty="0" smtClean="0"/>
              <a:t>…Требования </a:t>
            </a:r>
            <a:r>
              <a:rPr lang="ru-RU" sz="2000" dirty="0"/>
              <a:t>по ведению бухгалтерского учета, включая </a:t>
            </a:r>
            <a:r>
              <a:rPr lang="ru-RU" sz="2000" dirty="0">
                <a:solidFill>
                  <a:srgbClr val="C00000"/>
                </a:solidFill>
              </a:rPr>
              <a:t>требования по обязательному применению установленных законодательством Российской Федерации унифицированных форм </a:t>
            </a:r>
            <a:r>
              <a:rPr lang="ru-RU" sz="2000" dirty="0"/>
              <a:t>первичных учетных документов для отражения фактов хозяйственной жизни и регистров бухгалтерского учета, в положениях единой учетной политики при централизации учета, </a:t>
            </a:r>
            <a:r>
              <a:rPr lang="ru-RU" sz="2000" dirty="0">
                <a:solidFill>
                  <a:srgbClr val="C00000"/>
                </a:solidFill>
              </a:rPr>
              <a:t>не включаются в связи с безусловной обязанностью </a:t>
            </a:r>
            <a:r>
              <a:rPr lang="ru-RU" sz="2000" dirty="0"/>
              <a:t>их применения согласно нормативным правовым актам</a:t>
            </a:r>
            <a:r>
              <a:rPr lang="ru-RU" sz="2000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000" dirty="0">
                <a:solidFill>
                  <a:srgbClr val="C00000"/>
                </a:solidFill>
              </a:rPr>
              <a:t>П</a:t>
            </a:r>
            <a:r>
              <a:rPr lang="ru-RU" sz="2000" dirty="0" smtClean="0">
                <a:solidFill>
                  <a:srgbClr val="C00000"/>
                </a:solidFill>
              </a:rPr>
              <a:t>рименение </a:t>
            </a:r>
            <a:r>
              <a:rPr lang="ru-RU" sz="2000" dirty="0">
                <a:solidFill>
                  <a:srgbClr val="C00000"/>
                </a:solidFill>
              </a:rPr>
              <a:t>самостоятельно разработанных форм</a:t>
            </a:r>
            <a:r>
              <a:rPr lang="ru-RU" sz="2000" dirty="0"/>
              <a:t>, применяемых при ведении бюджетного учета </a:t>
            </a:r>
            <a:r>
              <a:rPr lang="ru-RU" sz="2000" dirty="0">
                <a:solidFill>
                  <a:srgbClr val="C00000"/>
                </a:solidFill>
              </a:rPr>
              <a:t>вместо унифицированных</a:t>
            </a:r>
            <a:r>
              <a:rPr lang="ru-RU" sz="2000" dirty="0"/>
              <a:t> первичных (сводных) учетных форм документов и регистров бухгалтерского учета, </a:t>
            </a:r>
            <a:r>
              <a:rPr lang="ru-RU" sz="2000" dirty="0">
                <a:solidFill>
                  <a:srgbClr val="C00000"/>
                </a:solidFill>
              </a:rPr>
              <a:t>недопустимо</a:t>
            </a:r>
            <a:r>
              <a:rPr lang="ru-RU" sz="2000" dirty="0" smtClean="0"/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4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30757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Обязательность унифицированных форм: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2400"/>
              </a:spcBef>
              <a:buNone/>
            </a:pPr>
            <a:endParaRPr lang="ru-RU" sz="9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/>
              <a:t>Чек-лист внутреннего анализа и контроля применения документов: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28337" y="1722966"/>
          <a:ext cx="11903242" cy="424180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941763">
                  <a:extLst>
                    <a:ext uri="{9D8B030D-6E8A-4147-A177-3AD203B41FA5}">
                      <a16:colId xmlns:a16="http://schemas.microsoft.com/office/drawing/2014/main" val="2203981877"/>
                    </a:ext>
                  </a:extLst>
                </a:gridCol>
                <a:gridCol w="2535767">
                  <a:extLst>
                    <a:ext uri="{9D8B030D-6E8A-4147-A177-3AD203B41FA5}">
                      <a16:colId xmlns:a16="http://schemas.microsoft.com/office/drawing/2014/main" val="1692762304"/>
                    </a:ext>
                  </a:extLst>
                </a:gridCol>
                <a:gridCol w="2535767">
                  <a:extLst>
                    <a:ext uri="{9D8B030D-6E8A-4147-A177-3AD203B41FA5}">
                      <a16:colId xmlns:a16="http://schemas.microsoft.com/office/drawing/2014/main" val="2707447230"/>
                    </a:ext>
                  </a:extLst>
                </a:gridCol>
                <a:gridCol w="2535767">
                  <a:extLst>
                    <a:ext uri="{9D8B030D-6E8A-4147-A177-3AD203B41FA5}">
                      <a16:colId xmlns:a16="http://schemas.microsoft.com/office/drawing/2014/main" val="2937327241"/>
                    </a:ext>
                  </a:extLst>
                </a:gridCol>
                <a:gridCol w="2354178">
                  <a:extLst>
                    <a:ext uri="{9D8B030D-6E8A-4147-A177-3AD203B41FA5}">
                      <a16:colId xmlns:a16="http://schemas.microsoft.com/office/drawing/2014/main" val="3584230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Факт хозяйственной жизни</a:t>
                      </a:r>
                      <a:endParaRPr lang="ru-RU" sz="16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Приказ 52н</a:t>
                      </a:r>
                      <a:endParaRPr lang="ru-RU" sz="16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Приказ 61н</a:t>
                      </a:r>
                      <a:endParaRPr lang="ru-RU" sz="16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По факту</a:t>
                      </a:r>
                      <a:endParaRPr lang="ru-RU" sz="16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Действия</a:t>
                      </a:r>
                      <a:endParaRPr lang="ru-RU" sz="16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60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Направление в командировку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Решение о командировании (ф.</a:t>
                      </a:r>
                      <a:r>
                        <a:rPr lang="ru-RU" sz="1400" baseline="0" dirty="0" smtClean="0"/>
                        <a:t> 0504512)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Приказ Т-9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C00000"/>
                          </a:solidFill>
                        </a:rPr>
                        <a:t>Заменить </a:t>
                      </a:r>
                      <a:r>
                        <a:rPr lang="ru-RU" sz="1400" i="1" dirty="0" smtClean="0"/>
                        <a:t>на Решение о командировании </a:t>
                      </a:r>
                      <a:r>
                        <a:rPr lang="ru-RU" sz="1400" dirty="0" smtClean="0"/>
                        <a:t>(срок реализации)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6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Выдача в подотчет на </a:t>
                      </a:r>
                      <a:r>
                        <a:rPr lang="ru-RU" sz="1400" dirty="0" err="1" smtClean="0"/>
                        <a:t>хознужды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Заявка-обоснование закупки товаров, работ, услуг малого объема</a:t>
                      </a:r>
                    </a:p>
                    <a:p>
                      <a:r>
                        <a:rPr lang="ru-RU" sz="1400" dirty="0" smtClean="0"/>
                        <a:t>(ф. 0504518)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Заявление на выдачу в подотчет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C00000"/>
                          </a:solidFill>
                        </a:rPr>
                        <a:t>Заменить </a:t>
                      </a:r>
                      <a:r>
                        <a:rPr lang="ru-RU" sz="1400" dirty="0" smtClean="0"/>
                        <a:t>(срок реализации)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35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Выдача материальных ценностей в личное пользование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Требование-накладная (ф. 0504204) для основных средств, Ведомость выдачи на нужды учреждения</a:t>
                      </a:r>
                      <a:r>
                        <a:rPr lang="ru-RU" sz="1400" baseline="0" dirty="0" smtClean="0"/>
                        <a:t> (ф. 0504210) для материальных запасов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 приема-передачи объектов, полученных в личное пользование (ф. 0510434)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Требование-накладная (ф. 0504204) для основных средств, Ведомость выдачи на нужды учреждения</a:t>
                      </a:r>
                      <a:r>
                        <a:rPr lang="ru-RU" sz="1400" baseline="0" dirty="0" smtClean="0"/>
                        <a:t> (ф. 0504210) для материальных запасов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rgbClr val="C00000"/>
                          </a:solidFill>
                        </a:rPr>
                        <a:t>Заменит</a:t>
                      </a:r>
                      <a:r>
                        <a:rPr lang="ru-RU" sz="1400" dirty="0" smtClean="0"/>
                        <a:t>ь (срок реализации)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9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799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6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888641"/>
            <a:ext cx="11903242" cy="575279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Какая ответственность предусмотрена за несоблюдение сроков применения приказов Минфина 52н и 61н?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Статья 15.15.6. Нарушение требований к бюджетному (бухгалтерскому) учету, в том числе к составлению, представлению бюджетной, бухгалтерской (финансовой) отчетности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4. Под грубым нарушением требований к бюджетному (бухгалтерскому) учету, </a:t>
            </a:r>
            <a:r>
              <a:rPr lang="en-US" sz="2400" dirty="0" smtClean="0"/>
              <a:t>&lt;…&gt;</a:t>
            </a:r>
            <a:r>
              <a:rPr lang="ru-RU" sz="2400" dirty="0" smtClean="0"/>
              <a:t> понимается: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7) </a:t>
            </a:r>
            <a:r>
              <a:rPr lang="ru-RU" sz="2400" dirty="0" smtClean="0">
                <a:solidFill>
                  <a:srgbClr val="C00000"/>
                </a:solidFill>
              </a:rPr>
              <a:t>отсутствие</a:t>
            </a:r>
            <a:r>
              <a:rPr lang="ru-RU" sz="2400" dirty="0" smtClean="0"/>
              <a:t> первичных учетных документов, и (или) регистров бухгалтерского учета, </a:t>
            </a:r>
            <a:r>
              <a:rPr lang="en-US" sz="2400" dirty="0" smtClean="0"/>
              <a:t>&lt;…&gt;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" name="Заголовок 7"/>
          <p:cNvSpPr>
            <a:spLocks noGrp="1"/>
          </p:cNvSpPr>
          <p:nvPr>
            <p:ph type="title"/>
          </p:nvPr>
        </p:nvSpPr>
        <p:spPr>
          <a:xfrm>
            <a:off x="1197591" y="0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Обязательность применения Э-документов: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337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197591" y="-5512"/>
            <a:ext cx="10994409" cy="508332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Сроки перехода: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74700"/>
            <a:ext cx="11887200" cy="5914857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702000" indent="-702000">
              <a:lnSpc>
                <a:spcPct val="120000"/>
              </a:lnSpc>
              <a:spcBef>
                <a:spcPts val="0"/>
              </a:spcBef>
              <a:buSzPct val="100000"/>
              <a:buAutoNum type="arabicPeriod"/>
            </a:pPr>
            <a:r>
              <a:rPr lang="ru-RU" sz="2400" dirty="0" smtClean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52н</a:t>
            </a:r>
            <a:r>
              <a:rPr lang="ru-RU" sz="2400" dirty="0"/>
              <a:t> в редакции от 15.06.2020 </a:t>
            </a:r>
            <a:r>
              <a:rPr lang="en-US" sz="2400" dirty="0"/>
              <a:t>N 103</a:t>
            </a:r>
            <a:r>
              <a:rPr lang="ru-RU" sz="2400" dirty="0" smtClean="0"/>
              <a:t>н – </a:t>
            </a:r>
            <a:r>
              <a:rPr lang="ru-RU" sz="2400" dirty="0" smtClean="0">
                <a:solidFill>
                  <a:srgbClr val="C00000"/>
                </a:solidFill>
              </a:rPr>
              <a:t>с 01.01.2021 </a:t>
            </a:r>
            <a:r>
              <a:rPr lang="ru-RU" sz="2400" dirty="0" smtClean="0"/>
              <a:t>г.;</a:t>
            </a:r>
            <a:endParaRPr lang="ru-RU" sz="2400" dirty="0"/>
          </a:p>
          <a:p>
            <a:pPr marL="702000" indent="-702000">
              <a:lnSpc>
                <a:spcPct val="120000"/>
              </a:lnSpc>
              <a:spcBef>
                <a:spcPts val="0"/>
              </a:spcBef>
              <a:buSzPct val="100000"/>
              <a:buAutoNum type="arabicPeriod"/>
            </a:pPr>
            <a:r>
              <a:rPr lang="ru-RU" sz="2400" dirty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61н</a:t>
            </a:r>
            <a:r>
              <a:rPr lang="ru-RU" sz="2400" dirty="0"/>
              <a:t> в редакции от 30.09.2021 </a:t>
            </a:r>
            <a:r>
              <a:rPr lang="en-US" sz="2400" dirty="0"/>
              <a:t>N</a:t>
            </a:r>
            <a:r>
              <a:rPr lang="ru-RU" sz="2400" dirty="0"/>
              <a:t> </a:t>
            </a:r>
            <a:r>
              <a:rPr lang="ru-RU" sz="2400" dirty="0" smtClean="0"/>
              <a:t>142н – </a:t>
            </a:r>
            <a:r>
              <a:rPr lang="ru-RU" sz="2400" dirty="0" smtClean="0">
                <a:solidFill>
                  <a:srgbClr val="C00000"/>
                </a:solidFill>
              </a:rPr>
              <a:t>с 01.01.2023 </a:t>
            </a:r>
            <a:r>
              <a:rPr lang="ru-RU" sz="2400" dirty="0" smtClean="0"/>
              <a:t>г.;</a:t>
            </a:r>
          </a:p>
          <a:p>
            <a:pPr marL="702000" indent="-702000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ru-RU" sz="2400" dirty="0" smtClean="0"/>
              <a:t>Приказ </a:t>
            </a:r>
            <a:r>
              <a:rPr lang="ru-RU" sz="2400" dirty="0">
                <a:solidFill>
                  <a:srgbClr val="C00000"/>
                </a:solidFill>
              </a:rPr>
              <a:t>61н</a:t>
            </a:r>
            <a:r>
              <a:rPr lang="ru-RU" sz="2400" dirty="0"/>
              <a:t> в редакции от </a:t>
            </a:r>
            <a:r>
              <a:rPr lang="ru-RU" sz="2400" dirty="0" smtClean="0"/>
              <a:t>28.06.2022 </a:t>
            </a:r>
            <a:r>
              <a:rPr lang="en-US" sz="2400" dirty="0"/>
              <a:t>N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100н </a:t>
            </a:r>
            <a:r>
              <a:rPr lang="ru-RU" sz="2400" dirty="0"/>
              <a:t>– </a:t>
            </a:r>
            <a:r>
              <a:rPr lang="ru-RU" sz="2400" dirty="0">
                <a:solidFill>
                  <a:srgbClr val="C00000"/>
                </a:solidFill>
              </a:rPr>
              <a:t>с </a:t>
            </a:r>
            <a:r>
              <a:rPr lang="ru-RU" sz="2400" dirty="0" smtClean="0">
                <a:solidFill>
                  <a:srgbClr val="C00000"/>
                </a:solidFill>
              </a:rPr>
              <a:t>01.01.2024 </a:t>
            </a:r>
            <a:r>
              <a:rPr lang="ru-RU" sz="2400" dirty="0"/>
              <a:t>г</a:t>
            </a:r>
            <a:r>
              <a:rPr lang="ru-RU" sz="2400" dirty="0" smtClean="0"/>
              <a:t>.;</a:t>
            </a:r>
          </a:p>
          <a:p>
            <a:pPr marL="702000" indent="-702000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AutoNum type="arabicPeriod"/>
            </a:pPr>
            <a:r>
              <a:rPr lang="ru-RU" sz="2400" dirty="0" smtClean="0">
                <a:solidFill>
                  <a:srgbClr val="C00000"/>
                </a:solidFill>
              </a:rPr>
              <a:t>Проект</a:t>
            </a:r>
            <a:r>
              <a:rPr lang="ru-RU" sz="2400" dirty="0" smtClean="0"/>
              <a:t> </a:t>
            </a:r>
            <a:r>
              <a:rPr lang="ru-RU" sz="2400" dirty="0"/>
              <a:t>Приказа Минфина России </a:t>
            </a:r>
            <a:r>
              <a:rPr lang="ru-RU" sz="2400" dirty="0" smtClean="0"/>
              <a:t>«О </a:t>
            </a:r>
            <a:r>
              <a:rPr lang="ru-RU" sz="2400" dirty="0"/>
              <a:t>внесении изменений в приложения N 1 - 5 к приказу Министерства финансов Российской Федерации от 15 апреля 2021 г. N </a:t>
            </a:r>
            <a:r>
              <a:rPr lang="ru-RU" sz="2400" dirty="0" smtClean="0"/>
              <a:t>61н» (</a:t>
            </a:r>
            <a:r>
              <a:rPr lang="ru-RU" sz="2400" dirty="0"/>
              <a:t>по состоянию на </a:t>
            </a:r>
            <a:r>
              <a:rPr lang="ru-RU" sz="2400" dirty="0" smtClean="0">
                <a:solidFill>
                  <a:srgbClr val="C00000"/>
                </a:solidFill>
              </a:rPr>
              <a:t>21.10.2022</a:t>
            </a:r>
            <a:r>
              <a:rPr lang="ru-RU" sz="2400" dirty="0" smtClean="0"/>
              <a:t>,  подготовлен </a:t>
            </a:r>
            <a:r>
              <a:rPr lang="ru-RU" sz="2400" dirty="0"/>
              <a:t>Минфином России, ID проекта 01/02/10-22/00132524) – </a:t>
            </a:r>
            <a:r>
              <a:rPr lang="ru-RU" sz="2400" dirty="0">
                <a:solidFill>
                  <a:srgbClr val="C00000"/>
                </a:solidFill>
              </a:rPr>
              <a:t>с 01.01.2024 </a:t>
            </a:r>
            <a:r>
              <a:rPr lang="ru-RU" sz="2400" dirty="0"/>
              <a:t>г</a:t>
            </a:r>
            <a:r>
              <a:rPr lang="ru-RU" sz="2400" dirty="0" smtClean="0"/>
              <a:t>.</a:t>
            </a:r>
            <a:endParaRPr lang="ru-RU" sz="2400" dirty="0"/>
          </a:p>
          <a:p>
            <a:pPr marL="702000" indent="-702000">
              <a:lnSpc>
                <a:spcPct val="120000"/>
              </a:lnSpc>
              <a:spcBef>
                <a:spcPts val="600"/>
              </a:spcBef>
              <a:buSzPct val="100000"/>
              <a:buFont typeface="Arial"/>
              <a:buAutoNum type="arabicPeriod"/>
            </a:pPr>
            <a:endParaRPr lang="ru-RU" sz="24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4924927" y="4861426"/>
            <a:ext cx="7106652" cy="1459832"/>
          </a:xfrm>
          <a:prstGeom prst="wedgeRoundRectCallout">
            <a:avLst>
              <a:gd name="adj1" fmla="val -68534"/>
              <a:gd name="adj2" fmla="val -100251"/>
              <a:gd name="adj3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ru-RU" sz="2200" dirty="0" smtClean="0"/>
              <a:t>В инициативном порядке:</a:t>
            </a:r>
          </a:p>
          <a:p>
            <a:pPr marL="457200" indent="-457200">
              <a:lnSpc>
                <a:spcPct val="120000"/>
              </a:lnSpc>
              <a:buAutoNum type="arabicParenR"/>
            </a:pPr>
            <a:r>
              <a:rPr lang="ru-RU" sz="2200" dirty="0" smtClean="0"/>
              <a:t>Указать применение форм Приказа 61н;</a:t>
            </a:r>
          </a:p>
          <a:p>
            <a:pPr marL="457200" indent="-457200">
              <a:lnSpc>
                <a:spcPct val="120000"/>
              </a:lnSpc>
              <a:buAutoNum type="arabicParenR"/>
            </a:pPr>
            <a:r>
              <a:rPr lang="ru-RU" sz="2200" dirty="0" smtClean="0">
                <a:solidFill>
                  <a:srgbClr val="C00000"/>
                </a:solidFill>
              </a:rPr>
              <a:t>Включить</a:t>
            </a:r>
            <a:r>
              <a:rPr lang="ru-RU" sz="2200" dirty="0" smtClean="0"/>
              <a:t> в график документооборота</a:t>
            </a:r>
          </a:p>
        </p:txBody>
      </p:sp>
    </p:spTree>
    <p:extLst>
      <p:ext uri="{BB962C8B-B14F-4D97-AF65-F5344CB8AC3E}">
        <p14:creationId xmlns:p14="http://schemas.microsoft.com/office/powerpoint/2010/main" val="18684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266700"/>
            <a:ext cx="11887200" cy="6422857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800" i="1" dirty="0" smtClean="0">
                <a:solidFill>
                  <a:srgbClr val="C00000"/>
                </a:solidFill>
              </a:rPr>
              <a:t>Содержание Графика документооборота </a:t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(обязательные разделы):</a:t>
            </a:r>
          </a:p>
          <a:p>
            <a:pPr lvl="0">
              <a:lnSpc>
                <a:spcPct val="120000"/>
              </a:lnSpc>
              <a:spcBef>
                <a:spcPts val="1800"/>
              </a:spcBef>
              <a:buFont typeface="Symbol" panose="05050102010706020507" pitchFamily="18" charset="2"/>
              <a:buChar char="-"/>
            </a:pPr>
            <a:r>
              <a:rPr lang="ru-RU" sz="2400" dirty="0">
                <a:cs typeface="Times New Roman" panose="02020603050405020304" pitchFamily="18" charset="0"/>
              </a:rPr>
              <a:t>Порядок взаимодействия  структурных  подразделений и (или) ответственных лиц за оформление </a:t>
            </a:r>
            <a:r>
              <a:rPr lang="ru-RU" sz="2400" dirty="0" smtClean="0">
                <a:cs typeface="Times New Roman" panose="02020603050405020304" pitchFamily="18" charset="0"/>
              </a:rPr>
              <a:t>фактов хозяйственной жизни по </a:t>
            </a:r>
            <a:r>
              <a:rPr lang="ru-RU" sz="2400" dirty="0">
                <a:cs typeface="Times New Roman" panose="02020603050405020304" pitchFamily="18" charset="0"/>
              </a:rPr>
              <a:t>представлению  </a:t>
            </a:r>
            <a:r>
              <a:rPr lang="ru-RU" sz="2400" dirty="0" smtClean="0">
                <a:cs typeface="Times New Roman" panose="02020603050405020304" pitchFamily="18" charset="0"/>
              </a:rPr>
              <a:t>первичных учетных документов  </a:t>
            </a:r>
            <a:r>
              <a:rPr lang="ru-RU" sz="2400" dirty="0">
                <a:cs typeface="Times New Roman" panose="02020603050405020304" pitchFamily="18" charset="0"/>
              </a:rPr>
              <a:t>для </a:t>
            </a:r>
            <a:r>
              <a:rPr lang="ru-RU" sz="2400" dirty="0" smtClean="0">
                <a:cs typeface="Times New Roman" panose="02020603050405020304" pitchFamily="18" charset="0"/>
              </a:rPr>
              <a:t>ведения </a:t>
            </a:r>
            <a:r>
              <a:rPr lang="ru-RU" sz="2400" dirty="0">
                <a:cs typeface="Times New Roman" panose="02020603050405020304" pitchFamily="18" charset="0"/>
              </a:rPr>
              <a:t>бухгалтерского </a:t>
            </a:r>
            <a:r>
              <a:rPr lang="ru-RU" sz="2400" dirty="0" smtClean="0">
                <a:cs typeface="Times New Roman" panose="02020603050405020304" pitchFamily="18" charset="0"/>
              </a:rPr>
              <a:t>учета;</a:t>
            </a:r>
            <a:endParaRPr lang="ru-RU" sz="2400" dirty="0"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2400" dirty="0">
                <a:cs typeface="Times New Roman" panose="02020603050405020304" pitchFamily="18" charset="0"/>
              </a:rPr>
              <a:t>Правила </a:t>
            </a:r>
            <a:r>
              <a:rPr lang="ru-RU" sz="2400" dirty="0" smtClean="0">
                <a:cs typeface="Times New Roman" panose="02020603050405020304" pitchFamily="18" charset="0"/>
              </a:rPr>
              <a:t>документооборота;</a:t>
            </a:r>
            <a:endParaRPr lang="ru-RU" sz="2400" dirty="0"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2400" dirty="0" smtClean="0">
                <a:cs typeface="Times New Roman" panose="02020603050405020304" pitchFamily="18" charset="0"/>
              </a:rPr>
              <a:t>Технология </a:t>
            </a:r>
            <a:r>
              <a:rPr lang="ru-RU" sz="2400" dirty="0">
                <a:cs typeface="Times New Roman" panose="02020603050405020304" pitchFamily="18" charset="0"/>
              </a:rPr>
              <a:t>обработки учетной </a:t>
            </a:r>
            <a:r>
              <a:rPr lang="ru-RU" sz="2400" dirty="0" smtClean="0">
                <a:cs typeface="Times New Roman" panose="02020603050405020304" pitchFamily="18" charset="0"/>
              </a:rPr>
              <a:t>информации;</a:t>
            </a:r>
            <a:endParaRPr lang="ru-RU" sz="2400" dirty="0"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2400" dirty="0">
                <a:cs typeface="Times New Roman" panose="02020603050405020304" pitchFamily="18" charset="0"/>
              </a:rPr>
              <a:t>Сроки передачи первичных (сводных) учетных документов для отражения  в бухгалтерском </a:t>
            </a:r>
            <a:r>
              <a:rPr lang="ru-RU" sz="2400" dirty="0" smtClean="0">
                <a:cs typeface="Times New Roman" panose="02020603050405020304" pitchFamily="18" charset="0"/>
              </a:rPr>
              <a:t>учете.</a:t>
            </a:r>
            <a:endParaRPr lang="ru-RU" sz="2400" dirty="0"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ru-RU" sz="2400" i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66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/>
              <a:t>В условиях </a:t>
            </a:r>
            <a:r>
              <a:rPr lang="ru-RU" sz="2800" dirty="0" smtClean="0">
                <a:solidFill>
                  <a:srgbClr val="C00000"/>
                </a:solidFill>
              </a:rPr>
              <a:t>централизации учета: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927279" y="1777285"/>
          <a:ext cx="10238704" cy="419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6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i="1" dirty="0" smtClean="0"/>
              <a:t>Приказ </a:t>
            </a:r>
            <a:r>
              <a:rPr lang="ru-RU" sz="2400" i="1" dirty="0"/>
              <a:t>Казначейства </a:t>
            </a:r>
            <a:r>
              <a:rPr lang="ru-RU" sz="2400" i="1" dirty="0" smtClean="0"/>
              <a:t>России </a:t>
            </a:r>
            <a:r>
              <a:rPr lang="ru-RU" sz="2400" i="1" dirty="0">
                <a:solidFill>
                  <a:srgbClr val="C00000"/>
                </a:solidFill>
              </a:rPr>
              <a:t>от 11.01.2021 N </a:t>
            </a:r>
            <a:r>
              <a:rPr lang="ru-RU" sz="2400" i="1" dirty="0" smtClean="0">
                <a:solidFill>
                  <a:srgbClr val="C00000"/>
                </a:solidFill>
              </a:rPr>
              <a:t>2н: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buNone/>
            </a:pP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44379" y="1552436"/>
          <a:ext cx="11887200" cy="20116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7516">
                  <a:extLst>
                    <a:ext uri="{9D8B030D-6E8A-4147-A177-3AD203B41FA5}">
                      <a16:colId xmlns:a16="http://schemas.microsoft.com/office/drawing/2014/main" val="47919600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2632897235"/>
                    </a:ext>
                  </a:extLst>
                </a:gridCol>
                <a:gridCol w="3064042">
                  <a:extLst>
                    <a:ext uri="{9D8B030D-6E8A-4147-A177-3AD203B41FA5}">
                      <a16:colId xmlns:a16="http://schemas.microsoft.com/office/drawing/2014/main" val="4085468680"/>
                    </a:ext>
                  </a:extLst>
                </a:gridCol>
                <a:gridCol w="2903621">
                  <a:extLst>
                    <a:ext uri="{9D8B030D-6E8A-4147-A177-3AD203B41FA5}">
                      <a16:colId xmlns:a16="http://schemas.microsoft.com/office/drawing/2014/main" val="557357339"/>
                    </a:ext>
                  </a:extLst>
                </a:gridCol>
                <a:gridCol w="3497179">
                  <a:extLst>
                    <a:ext uri="{9D8B030D-6E8A-4147-A177-3AD203B41FA5}">
                      <a16:colId xmlns:a16="http://schemas.microsoft.com/office/drawing/2014/main" val="2206423709"/>
                    </a:ext>
                  </a:extLst>
                </a:gridCol>
              </a:tblGrid>
              <a:tr h="119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N п/п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</a:t>
                      </a:r>
                      <a:r>
                        <a:rPr lang="ru-RU" sz="2000" dirty="0" smtClean="0">
                          <a:effectLst/>
                        </a:rPr>
                        <a:t>документов / информации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Ответственный за подготовку/направление документа/информации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 представления </a:t>
                      </a:r>
                      <a:r>
                        <a:rPr lang="ru-RU" sz="2000" dirty="0" smtClean="0">
                          <a:effectLst/>
                        </a:rPr>
                        <a:t>документа / информации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Срок направления </a:t>
                      </a:r>
                      <a:r>
                        <a:rPr lang="ru-RU" sz="2000" dirty="0" smtClean="0">
                          <a:effectLst/>
                        </a:rPr>
                        <a:t>информации / рассмотрения / согласования / утверждения </a:t>
                      </a:r>
                      <a:r>
                        <a:rPr lang="ru-RU" sz="2000" dirty="0">
                          <a:effectLst/>
                        </a:rPr>
                        <a:t>документа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22335"/>
                  </a:ext>
                </a:extLst>
              </a:tr>
              <a:tr h="455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19987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4379" y="3869840"/>
          <a:ext cx="11887200" cy="28422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81726">
                  <a:extLst>
                    <a:ext uri="{9D8B030D-6E8A-4147-A177-3AD203B41FA5}">
                      <a16:colId xmlns:a16="http://schemas.microsoft.com/office/drawing/2014/main" val="2299236955"/>
                    </a:ext>
                  </a:extLst>
                </a:gridCol>
                <a:gridCol w="3434103">
                  <a:extLst>
                    <a:ext uri="{9D8B030D-6E8A-4147-A177-3AD203B41FA5}">
                      <a16:colId xmlns:a16="http://schemas.microsoft.com/office/drawing/2014/main" val="414007709"/>
                    </a:ext>
                  </a:extLst>
                </a:gridCol>
                <a:gridCol w="3276039">
                  <a:extLst>
                    <a:ext uri="{9D8B030D-6E8A-4147-A177-3AD203B41FA5}">
                      <a16:colId xmlns:a16="http://schemas.microsoft.com/office/drawing/2014/main" val="1960250604"/>
                    </a:ext>
                  </a:extLst>
                </a:gridCol>
                <a:gridCol w="2995332">
                  <a:extLst>
                    <a:ext uri="{9D8B030D-6E8A-4147-A177-3AD203B41FA5}">
                      <a16:colId xmlns:a16="http://schemas.microsoft.com/office/drawing/2014/main" val="40485129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Должностное лицо, подписывающее </a:t>
                      </a:r>
                      <a:r>
                        <a:rPr lang="ru-RU" sz="2000" dirty="0" smtClean="0">
                          <a:effectLst/>
                        </a:rPr>
                        <a:t>документ / информацию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Уполномоченная организация </a:t>
                      </a:r>
                      <a:r>
                        <a:rPr lang="ru-RU" sz="2000" u="none" strike="noStrike" dirty="0">
                          <a:effectLst/>
                          <a:hlinkClick r:id="rId2"/>
                        </a:rPr>
                        <a:t>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Назначение информации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22335"/>
                  </a:ext>
                </a:extLst>
              </a:tr>
              <a:tr h="1404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Срок </a:t>
                      </a:r>
                      <a:r>
                        <a:rPr lang="ru-RU" sz="2000" dirty="0" smtClean="0">
                          <a:effectLst/>
                        </a:rPr>
                        <a:t>обработки / представления / преобразования </a:t>
                      </a:r>
                      <a:r>
                        <a:rPr lang="ru-RU" sz="2000" dirty="0">
                          <a:effectLst/>
                        </a:rPr>
                        <a:t>информации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Результат обработки информации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Кому и в какой срок направляется обработанная информация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094473"/>
                  </a:ext>
                </a:extLst>
              </a:tr>
              <a:tr h="455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19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2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172" y="993871"/>
            <a:ext cx="1176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Проверка корректности применения кодов бюджетной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классификации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772331" y="1465791"/>
          <a:ext cx="10228521" cy="47225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5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31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Операция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Отражение</a:t>
                      </a:r>
                      <a:r>
                        <a:rPr lang="ru-RU" sz="1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в бюджете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Отражение АУБУ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7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Предоставление субсидий АУБУ: </a:t>
                      </a:r>
                    </a:p>
                    <a:p>
                      <a:pPr lvl="1"/>
                      <a:endParaRPr lang="ru-RU" sz="1600" b="1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lvl="1"/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на госзадание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КВР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611, 614, 621, 624</a:t>
                      </a: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    241</a:t>
                      </a:r>
                      <a:endParaRPr lang="ru-RU" sz="16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Код аналитики 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130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     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131 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49">
                <a:tc>
                  <a:txBody>
                    <a:bodyPr/>
                    <a:lstStyle/>
                    <a:p>
                      <a:pPr lvl="1"/>
                      <a:endParaRPr lang="ru-RU" sz="1600" b="1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lvl="1"/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на иные цели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КВР                612, 622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     241, 281</a:t>
                      </a:r>
                      <a:endParaRPr lang="ru-RU" sz="16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Код аналитики 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150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152, 162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54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на кап вложения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КВР 461, 462, 464, 465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           530</a:t>
                      </a:r>
                      <a:endParaRPr lang="ru-RU" sz="1600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Код аналитики 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150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     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162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3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Возвраты: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целевых субсидий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КДБ         218……….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150*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153, 163</a:t>
                      </a:r>
                      <a:endParaRPr lang="ru-RU" sz="16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Код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аналитики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610</a:t>
                      </a:r>
                      <a:endParaRPr lang="ru-RU" sz="1600" b="1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610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54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субсидии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на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госзадание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при его не выполнении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КДБ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       113 ……….</a:t>
                      </a: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130*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    136</a:t>
                      </a:r>
                      <a:endParaRPr lang="ru-RU" sz="16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Код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аналитики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610</a:t>
                      </a:r>
                      <a:endParaRPr lang="ru-RU" sz="1600" b="1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 </a:t>
                      </a: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610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401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по результатам контроля и в иных случаях (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выполнении государственного задания)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КДБ         203………150*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   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153</a:t>
                      </a:r>
                      <a:endParaRPr lang="ru-RU" sz="16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КВР                  </a:t>
                      </a:r>
                      <a:r>
                        <a:rPr lang="ru-RU" sz="16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853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КОСГУ               </a:t>
                      </a:r>
                      <a:r>
                        <a:rPr lang="ru-RU" sz="1600" b="1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241</a:t>
                      </a:r>
                      <a:endParaRPr lang="ru-RU" sz="1600" b="1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9428" y="6228958"/>
            <a:ext cx="7899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* Заблаговременное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в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ключение в Реестр администрируемых доходов (РАД)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7186"/>
            <a:ext cx="1402441" cy="54898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257130" y="260708"/>
            <a:ext cx="5789968" cy="515463"/>
          </a:xfrm>
        </p:spPr>
        <p:txBody>
          <a:bodyPr vert="horz" lIns="0" tIns="0" rIns="0" bIns="0" rtlCol="0" anchor="ctr">
            <a:noAutofit/>
          </a:bodyPr>
          <a:lstStyle/>
          <a:p>
            <a:r>
              <a:rPr lang="ru-RU" sz="2000" dirty="0"/>
              <a:t>Соответствие показателей кассовых потоков по субсидиям ГРБС- Учредитель и АУБУ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88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lvl="0" indent="0">
              <a:buNone/>
            </a:pPr>
            <a:r>
              <a:rPr lang="ru-RU" sz="2800" dirty="0">
                <a:solidFill>
                  <a:srgbClr val="C00000"/>
                </a:solidFill>
              </a:rPr>
              <a:t>Решение о командировании (ф. 0504512)</a:t>
            </a:r>
            <a:r>
              <a:rPr lang="ru-RU" sz="2800" dirty="0"/>
              <a:t>, список </a:t>
            </a:r>
            <a:r>
              <a:rPr lang="ru-RU" sz="2800" dirty="0" smtClean="0"/>
              <a:t>подписей:</a:t>
            </a:r>
            <a:endParaRPr lang="ru-RU" sz="2800" dirty="0"/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Подотчетное лицо – простая подпись;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Ответственное лицо кадровой службы – простая подпись;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Руководитель структурного подразделения, формирующий задание по командировке – простая подпись;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Бухгалтер – простая подпись;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Руководитель финансово-экономического подразделения – простая подпись;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Руководитель учреждения – ЭЦП.</a:t>
            </a:r>
          </a:p>
        </p:txBody>
      </p:sp>
    </p:spTree>
    <p:extLst>
      <p:ext uri="{BB962C8B-B14F-4D97-AF65-F5344CB8AC3E}">
        <p14:creationId xmlns:p14="http://schemas.microsoft.com/office/powerpoint/2010/main" val="6772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000" smtClean="0"/>
              <a:t>Федеральный закон </a:t>
            </a:r>
            <a:r>
              <a:rPr lang="ru-RU" sz="2000" smtClean="0">
                <a:solidFill>
                  <a:srgbClr val="C00000"/>
                </a:solidFill>
              </a:rPr>
              <a:t>от 06.04.2011 N 63-ФЗ </a:t>
            </a:r>
            <a:r>
              <a:rPr lang="ru-RU" sz="2000" smtClean="0"/>
              <a:t>«Об электронной подписи»</a:t>
            </a:r>
            <a:endParaRPr lang="en-US" sz="200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000" smtClean="0"/>
              <a:t>Статья 5. Виды электронных подписей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smtClean="0"/>
              <a:t>Видами электронных подписей, </a:t>
            </a:r>
            <a:r>
              <a:rPr lang="en-US" sz="2000" smtClean="0"/>
              <a:t>&lt;…&gt;</a:t>
            </a:r>
            <a:r>
              <a:rPr lang="ru-RU" sz="2000" smtClean="0"/>
              <a:t> являются </a:t>
            </a:r>
            <a:r>
              <a:rPr lang="ru-RU" sz="2000" smtClean="0">
                <a:solidFill>
                  <a:srgbClr val="C00000"/>
                </a:solidFill>
              </a:rPr>
              <a:t>простая электронная подпись </a:t>
            </a:r>
            <a:r>
              <a:rPr lang="ru-RU" sz="2000" smtClean="0"/>
              <a:t>и </a:t>
            </a:r>
            <a:r>
              <a:rPr lang="ru-RU" sz="2000" smtClean="0">
                <a:solidFill>
                  <a:srgbClr val="C00000"/>
                </a:solidFill>
              </a:rPr>
              <a:t>усиленная электронная подпись</a:t>
            </a:r>
            <a:r>
              <a:rPr lang="ru-RU" sz="2000" smtClean="0"/>
              <a:t>. Различаются усиленная неквалифицированная электронная подпись и усиленная квалифицированная электронная подпись</a:t>
            </a:r>
            <a:r>
              <a:rPr lang="en-US" sz="200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smtClean="0">
                <a:solidFill>
                  <a:srgbClr val="C00000"/>
                </a:solidFill>
              </a:rPr>
              <a:t>Простой электронной подписью </a:t>
            </a:r>
            <a:r>
              <a:rPr lang="ru-RU" sz="2000" smtClean="0"/>
              <a:t>является электронная подпись, которая </a:t>
            </a:r>
            <a:r>
              <a:rPr lang="ru-RU" sz="2000" smtClean="0">
                <a:solidFill>
                  <a:srgbClr val="C00000"/>
                </a:solidFill>
              </a:rPr>
              <a:t>посредством использования кодов, паролей или иных средств</a:t>
            </a:r>
            <a:r>
              <a:rPr lang="ru-RU" sz="2000" smtClean="0"/>
              <a:t> подтверждает факт формирования электронной подписи определенным лицом.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000" smtClean="0">
                <a:solidFill>
                  <a:srgbClr val="C00000"/>
                </a:solidFill>
              </a:rPr>
              <a:t>Усиленная электронная подпись получена в результате криптографического преобразования </a:t>
            </a:r>
            <a:r>
              <a:rPr lang="ru-RU" sz="2000" smtClean="0"/>
              <a:t>информации с использованием ключа электронной подписи</a:t>
            </a:r>
            <a:endParaRPr lang="ru-RU" sz="2000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436987" y="5248976"/>
          <a:ext cx="11021568" cy="1207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6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66410" y="776575"/>
          <a:ext cx="11865169" cy="594360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6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2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4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13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№ п/п</a:t>
                      </a:r>
                      <a:endParaRPr lang="ru-RU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Факт хозяйственной жизни / Наименование первичного документа</a:t>
                      </a:r>
                      <a:endParaRPr lang="ru-RU" sz="15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Создание документа </a:t>
                      </a:r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Структурное </a:t>
                      </a:r>
                      <a:r>
                        <a:rPr lang="ru-RU" sz="1500" dirty="0" err="1" smtClean="0"/>
                        <a:t>подразде-ление</a:t>
                      </a:r>
                      <a:endParaRPr lang="ru-RU" sz="15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Регламент</a:t>
                      </a:r>
                      <a:r>
                        <a:rPr lang="ru-RU" sz="1500" baseline="0" dirty="0" smtClean="0"/>
                        <a:t> документа</a:t>
                      </a:r>
                      <a:endParaRPr lang="ru-RU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Ответственное лицо (лица), подписывающие документ 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Вид подписи </a:t>
                      </a:r>
                      <a:br>
                        <a:rPr lang="ru-RU" sz="1500" dirty="0" smtClean="0"/>
                      </a:br>
                      <a:r>
                        <a:rPr lang="ru-RU" sz="1500" dirty="0" smtClean="0"/>
                        <a:t>(ПЭП, ЭЦП, утверждающая</a:t>
                      </a:r>
                      <a:r>
                        <a:rPr lang="ru-RU" sz="1500" baseline="0" dirty="0" smtClean="0"/>
                        <a:t> ЭЦП</a:t>
                      </a:r>
                      <a:r>
                        <a:rPr lang="ru-RU" sz="1500" dirty="0" smtClean="0"/>
                        <a:t>) 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dirty="0" smtClean="0"/>
                        <a:t>Срок подписания (отказа от подписания) документа </a:t>
                      </a:r>
                      <a:endParaRPr lang="ru-RU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6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1500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1500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1500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1500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500" b="1" i="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1500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057"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Решение о командировании</a:t>
                      </a:r>
                      <a:endParaRPr lang="ru-RU" sz="1600" i="1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Согласно графику командировок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ru-RU" sz="1500" i="1" dirty="0" smtClean="0"/>
                        <a:t>Подотчетное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dirty="0" smtClean="0"/>
                        <a:t>ПЭП, авторизация, аудит</a:t>
                      </a:r>
                      <a:endParaRPr lang="ru-RU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dirty="0" smtClean="0">
                          <a:solidFill>
                            <a:srgbClr val="C00000"/>
                          </a:solidFill>
                        </a:rPr>
                        <a:t>За 3 дня до срока, указанного</a:t>
                      </a:r>
                      <a:r>
                        <a:rPr lang="ru-RU" sz="1500" i="1" baseline="0" dirty="0" smtClean="0">
                          <a:solidFill>
                            <a:srgbClr val="C00000"/>
                          </a:solidFill>
                        </a:rPr>
                        <a:t> в графике командировок</a:t>
                      </a:r>
                      <a:endParaRPr lang="ru-RU" sz="1500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635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dirty="0" smtClean="0"/>
                        <a:t>Ответственное лицо кадровой службы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endParaRPr lang="ru-RU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dirty="0" smtClean="0"/>
                        <a:t>ПЭП, авторизация, аудит</a:t>
                      </a:r>
                      <a:endParaRPr lang="ru-RU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день после появления документа в СЭД</a:t>
                      </a:r>
                      <a:endParaRPr lang="ru-RU" sz="1500" i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305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структурного подразделения</a:t>
                      </a:r>
                      <a:endParaRPr lang="ru-RU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ПЭП, авторизация, аудит</a:t>
                      </a:r>
                      <a:endParaRPr lang="ru-RU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день после внесения кадровых данных</a:t>
                      </a:r>
                      <a:endParaRPr lang="ru-RU" sz="1500" i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9339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финансово-экономического подразделения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ПЭП, авторизация, аудит</a:t>
                      </a:r>
                      <a:endParaRPr lang="ru-RU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день после утверждения</a:t>
                      </a:r>
                      <a:r>
                        <a:rPr lang="ru-RU" sz="150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руководителем структурного подразделения</a:t>
                      </a:r>
                      <a:endParaRPr lang="ru-RU" sz="1500" i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550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учреждения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Утв. ЭЦП</a:t>
                      </a:r>
                      <a:endParaRPr lang="ru-RU" sz="15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ru-RU" sz="150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 рабочих дня после ПФО</a:t>
                      </a:r>
                      <a:endParaRPr lang="ru-RU" sz="1500" i="1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Заголовок 7"/>
          <p:cNvSpPr txBox="1">
            <a:spLocks/>
          </p:cNvSpPr>
          <p:nvPr/>
        </p:nvSpPr>
        <p:spPr>
          <a:xfrm>
            <a:off x="1197591" y="-5512"/>
            <a:ext cx="10994409" cy="50833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dirty="0" smtClean="0"/>
              <a:t>График документооборота в ЭДО: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327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b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44379" y="1448084"/>
          <a:ext cx="11865174" cy="382383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2409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1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070">
                <a:tc rowSpan="3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Срок формирования документа / Срок передачи документа в бухгалтерскую службу</a:t>
                      </a:r>
                      <a:endParaRPr lang="ru-RU" sz="16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Обработка документа</a:t>
                      </a:r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Вид (формат) документа для передачи в бухгалтерскую службу</a:t>
                      </a:r>
                      <a:endParaRPr lang="ru-RU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Выгрузка</a:t>
                      </a:r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Проверка</a:t>
                      </a:r>
                      <a:endParaRPr lang="ru-RU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Исполнитель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Срок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Контроль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dirty="0" smtClean="0"/>
                        <a:t>Срок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11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1 рабочий день после утверждения</a:t>
                      </a:r>
                      <a:r>
                        <a:rPr lang="ru-RU" sz="1600" i="1" baseline="0" dirty="0" smtClean="0"/>
                        <a:t> руководителем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i="1" dirty="0" err="1" smtClean="0"/>
                        <a:t>электронно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Прием на участке расчетов с подотчетными</a:t>
                      </a:r>
                      <a:r>
                        <a:rPr lang="ru-RU" sz="1600" i="1" baseline="0" dirty="0" smtClean="0"/>
                        <a:t> лицами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В день выгрузки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/>
                        <a:t>Зам. Главного бухгалтера</a:t>
                      </a:r>
                      <a:r>
                        <a:rPr lang="ru-RU" sz="1600" i="1" baseline="0" dirty="0" smtClean="0"/>
                        <a:t> на участке </a:t>
                      </a:r>
                      <a:r>
                        <a:rPr lang="ru-RU" sz="1600" i="1" dirty="0" smtClean="0"/>
                        <a:t>расчетов с подотчетными</a:t>
                      </a:r>
                      <a:r>
                        <a:rPr lang="ru-RU" sz="1600" i="1" baseline="0" dirty="0" smtClean="0"/>
                        <a:t> лицами 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ru-RU" sz="1600" i="1" dirty="0" smtClean="0"/>
                        <a:t>Не позднее 1 дня после выгрузки</a:t>
                      </a:r>
                      <a:endParaRPr lang="ru-RU" sz="16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7"/>
          <p:cNvSpPr txBox="1">
            <a:spLocks/>
          </p:cNvSpPr>
          <p:nvPr/>
        </p:nvSpPr>
        <p:spPr>
          <a:xfrm>
            <a:off x="1197591" y="-5512"/>
            <a:ext cx="10994409" cy="50833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dirty="0" smtClean="0"/>
              <a:t>График документооборота в ЭДО: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63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Важно</a:t>
            </a:r>
            <a:r>
              <a:rPr lang="ru-RU" sz="2800" dirty="0" smtClean="0"/>
              <a:t>:</a:t>
            </a:r>
            <a:endParaRPr lang="ru-RU" sz="28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/>
              <a:t>С утвержденным графиком документооборота </a:t>
            </a:r>
            <a:r>
              <a:rPr lang="ru-RU" sz="2400" dirty="0">
                <a:solidFill>
                  <a:srgbClr val="C00000"/>
                </a:solidFill>
              </a:rPr>
              <a:t>ответственные лица должны быть </a:t>
            </a:r>
            <a:r>
              <a:rPr lang="ru-RU" sz="2400" dirty="0" smtClean="0">
                <a:solidFill>
                  <a:srgbClr val="C00000"/>
                </a:solidFill>
              </a:rPr>
              <a:t>ознакомлены  под подпись</a:t>
            </a:r>
            <a:r>
              <a:rPr lang="ru-RU" sz="2400" dirty="0" smtClean="0"/>
              <a:t>. Права </a:t>
            </a:r>
            <a:r>
              <a:rPr lang="ru-RU" sz="2400" dirty="0"/>
              <a:t>и обязанности ответственного сотрудника </a:t>
            </a:r>
            <a:r>
              <a:rPr lang="ru-RU" sz="2400" dirty="0" smtClean="0"/>
              <a:t>по графику документооборота должны соответствовать </a:t>
            </a:r>
            <a:r>
              <a:rPr lang="ru-RU" sz="2400" dirty="0"/>
              <a:t>его должностным обязанностям согласно трудовому договору, должностной инструкции.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/>
              <a:t>Графиком </a:t>
            </a:r>
            <a:r>
              <a:rPr lang="ru-RU" sz="2400" dirty="0"/>
              <a:t>документооборота </a:t>
            </a:r>
            <a:r>
              <a:rPr lang="ru-RU" sz="2400" dirty="0" smtClean="0"/>
              <a:t>(иным документом) </a:t>
            </a:r>
            <a:r>
              <a:rPr lang="ru-RU" sz="2400" dirty="0"/>
              <a:t>в обязательном порядке устанавливаются </a:t>
            </a:r>
            <a:r>
              <a:rPr lang="ru-RU" sz="2400" dirty="0">
                <a:solidFill>
                  <a:srgbClr val="C00000"/>
                </a:solidFill>
              </a:rPr>
              <a:t>предельные сроки (предельная дата) представления первичных документов </a:t>
            </a:r>
            <a:r>
              <a:rPr lang="ru-RU" sz="2400" dirty="0"/>
              <a:t>с целью их включения в отчетный период. Опоздавшие документы будут отражены текущим периодом </a:t>
            </a:r>
            <a:r>
              <a:rPr lang="ru-RU" sz="2400" dirty="0" smtClean="0"/>
              <a:t>(Приказ </a:t>
            </a:r>
            <a:r>
              <a:rPr lang="ru-RU" sz="2400" dirty="0"/>
              <a:t>Казначейства России от 02.04.2020 N 17н «Об утверждении Особенностей ведения централизованного бухгалтерского учета»).</a:t>
            </a:r>
          </a:p>
        </p:txBody>
      </p:sp>
    </p:spTree>
    <p:extLst>
      <p:ext uri="{BB962C8B-B14F-4D97-AF65-F5344CB8AC3E}">
        <p14:creationId xmlns:p14="http://schemas.microsoft.com/office/powerpoint/2010/main" val="35041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000" i="1" dirty="0"/>
              <a:t>Приказ N ___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000" i="1" dirty="0"/>
              <a:t>о мероприятиях при переходе к использованию электронных </a:t>
            </a:r>
            <a:r>
              <a:rPr lang="ru-RU" sz="2000" i="1" dirty="0" smtClean="0"/>
              <a:t>документов при </a:t>
            </a:r>
            <a:r>
              <a:rPr lang="ru-RU" sz="2000" i="1" dirty="0"/>
              <a:t>ведении бухгалтерского </a:t>
            </a:r>
            <a:r>
              <a:rPr lang="ru-RU" sz="2000" i="1" dirty="0" smtClean="0"/>
              <a:t>учета </a:t>
            </a:r>
            <a:r>
              <a:rPr lang="en-US" sz="2000" i="1" dirty="0" smtClean="0"/>
              <a:t> </a:t>
            </a:r>
            <a:r>
              <a:rPr lang="ru-RU" sz="2000" i="1" dirty="0" smtClean="0"/>
              <a:t>в </a:t>
            </a:r>
            <a:r>
              <a:rPr lang="en-US" sz="2000" i="1" dirty="0" smtClean="0"/>
              <a:t>&lt;</a:t>
            </a:r>
            <a:r>
              <a:rPr lang="ru-RU" sz="2000" i="1" dirty="0" smtClean="0"/>
              <a:t>субъект учета, ЦБ</a:t>
            </a:r>
            <a:r>
              <a:rPr lang="en-US" sz="2000" i="1" dirty="0" smtClean="0"/>
              <a:t>&gt;</a:t>
            </a:r>
            <a:endParaRPr lang="ru-RU" sz="2000" i="1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900" dirty="0" smtClean="0"/>
              <a:t>Руководствуясь </a:t>
            </a:r>
            <a:r>
              <a:rPr lang="ru-RU" sz="1900" dirty="0"/>
              <a:t>статьей 9 частью 4 Федерального закона от 06.12.2011 N 402-ФЗ </a:t>
            </a:r>
            <a:r>
              <a:rPr lang="ru-RU" sz="1900" dirty="0" smtClean="0"/>
              <a:t>«О </a:t>
            </a:r>
            <a:r>
              <a:rPr lang="ru-RU" sz="1900" dirty="0"/>
              <a:t>бухгалтерском учете" и </a:t>
            </a:r>
            <a:r>
              <a:rPr lang="ru-RU" sz="1900" dirty="0" smtClean="0"/>
              <a:t>Приказом Минфина </a:t>
            </a:r>
            <a:r>
              <a:rPr lang="ru-RU" sz="1900" dirty="0"/>
              <a:t>России от 15.04.2021 N 61н </a:t>
            </a:r>
            <a:r>
              <a:rPr lang="ru-RU" sz="1900" dirty="0" smtClean="0"/>
              <a:t>«Об </a:t>
            </a:r>
            <a:r>
              <a:rPr lang="ru-RU" sz="1900" dirty="0"/>
              <a:t>утверждении унифицированных форм электронных документов бухгалтерского учета, </a:t>
            </a:r>
            <a:r>
              <a:rPr lang="ru-RU" sz="1900" dirty="0" smtClean="0"/>
              <a:t>применяемых при </a:t>
            </a:r>
            <a:r>
              <a:rPr lang="ru-RU" sz="1900" dirty="0"/>
              <a:t>ведении бюджетного учета, бухгалтерского учета государственных (муниципальных) учреждений, и Методических указаний по </a:t>
            </a:r>
            <a:r>
              <a:rPr lang="ru-RU" sz="1900" dirty="0" smtClean="0"/>
              <a:t>их формированию и применению»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900" dirty="0" smtClean="0"/>
              <a:t>ПРИКАЗЫВАЮ:</a:t>
            </a:r>
            <a:endParaRPr lang="ru-RU" sz="19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900" dirty="0" smtClean="0"/>
              <a:t>Реализовать </a:t>
            </a:r>
            <a:r>
              <a:rPr lang="ru-RU" sz="1900" dirty="0"/>
              <a:t>в срок до </a:t>
            </a:r>
            <a:r>
              <a:rPr lang="ru-RU" sz="1900" dirty="0" smtClean="0">
                <a:solidFill>
                  <a:srgbClr val="C00000"/>
                </a:solidFill>
              </a:rPr>
              <a:t>«_____» </a:t>
            </a:r>
            <a:r>
              <a:rPr lang="ru-RU" sz="1900" dirty="0">
                <a:solidFill>
                  <a:srgbClr val="C00000"/>
                </a:solidFill>
              </a:rPr>
              <a:t>_________</a:t>
            </a:r>
            <a:r>
              <a:rPr lang="ru-RU" sz="1900" dirty="0" smtClean="0">
                <a:solidFill>
                  <a:srgbClr val="C00000"/>
                </a:solidFill>
              </a:rPr>
              <a:t>202___ </a:t>
            </a:r>
            <a:r>
              <a:rPr lang="ru-RU" sz="1900" dirty="0">
                <a:solidFill>
                  <a:srgbClr val="C00000"/>
                </a:solidFill>
              </a:rPr>
              <a:t>г. </a:t>
            </a:r>
            <a:r>
              <a:rPr lang="ru-RU" sz="1900" dirty="0"/>
              <a:t>следующий перечень </a:t>
            </a:r>
            <a:r>
              <a:rPr lang="ru-RU" sz="1900" dirty="0" smtClean="0">
                <a:solidFill>
                  <a:srgbClr val="C00000"/>
                </a:solidFill>
              </a:rPr>
              <a:t>подготовительных мероприятий</a:t>
            </a:r>
            <a:r>
              <a:rPr lang="ru-RU" sz="1900" dirty="0" smtClean="0"/>
              <a:t> к созданию системы электронного документооборота при </a:t>
            </a:r>
            <a:r>
              <a:rPr lang="ru-RU" sz="1900" dirty="0"/>
              <a:t>ведении бухгалтерского учета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28335" y="5575001"/>
          <a:ext cx="11903244" cy="64008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198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3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5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№ п/п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Мероприятие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Срок реализации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Ответственный исполнитель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75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ru-RU" sz="2200" dirty="0" smtClean="0"/>
              <a:t>Формирование </a:t>
            </a:r>
            <a:r>
              <a:rPr lang="ru-RU" sz="2200" dirty="0" smtClean="0">
                <a:solidFill>
                  <a:srgbClr val="C00000"/>
                </a:solidFill>
              </a:rPr>
              <a:t>календарного плана создания и внедрения </a:t>
            </a:r>
            <a:r>
              <a:rPr lang="ru-RU" sz="2200" dirty="0" smtClean="0"/>
              <a:t>электронных </a:t>
            </a:r>
            <a:r>
              <a:rPr lang="ru-RU" sz="2200" dirty="0"/>
              <a:t>первичных документов согласно Приказа </a:t>
            </a:r>
            <a:r>
              <a:rPr lang="ru-RU" sz="2200" dirty="0" smtClean="0"/>
              <a:t>Минфина России </a:t>
            </a:r>
            <a:r>
              <a:rPr lang="ru-RU" sz="2200" dirty="0"/>
              <a:t>от 15.04.2021 N </a:t>
            </a:r>
            <a:r>
              <a:rPr lang="ru-RU" sz="2200" dirty="0" smtClean="0"/>
              <a:t>61н </a:t>
            </a:r>
            <a:r>
              <a:rPr lang="ru-RU" sz="2200" i="1" dirty="0" smtClean="0">
                <a:solidFill>
                  <a:srgbClr val="C00000"/>
                </a:solidFill>
              </a:rPr>
              <a:t>(дорожная карта)</a:t>
            </a:r>
            <a:r>
              <a:rPr lang="ru-RU" sz="2200" dirty="0" smtClean="0"/>
              <a:t>;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ru-RU" sz="2200" dirty="0" smtClean="0"/>
              <a:t>Определение </a:t>
            </a:r>
            <a:r>
              <a:rPr lang="ru-RU" sz="2200" dirty="0">
                <a:solidFill>
                  <a:srgbClr val="C00000"/>
                </a:solidFill>
              </a:rPr>
              <a:t>перечней должностей </a:t>
            </a:r>
            <a:r>
              <a:rPr lang="ru-RU" sz="2200" dirty="0"/>
              <a:t>сотрудников, составляющих и </a:t>
            </a:r>
            <a:r>
              <a:rPr lang="ru-RU" sz="2200" dirty="0" smtClean="0"/>
              <a:t>подписывающих электронные </a:t>
            </a:r>
            <a:r>
              <a:rPr lang="ru-RU" sz="2200" dirty="0"/>
              <a:t>документы электронными подписями, вид применяемой электронной </a:t>
            </a:r>
            <a:r>
              <a:rPr lang="ru-RU" sz="2200" dirty="0" smtClean="0"/>
              <a:t>подписи </a:t>
            </a:r>
            <a:r>
              <a:rPr lang="ru-RU" sz="2200" i="1" dirty="0" smtClean="0">
                <a:solidFill>
                  <a:srgbClr val="C00000"/>
                </a:solidFill>
              </a:rPr>
              <a:t>(</a:t>
            </a:r>
            <a:r>
              <a:rPr lang="ru-RU" sz="2200" i="1" dirty="0" err="1" smtClean="0">
                <a:solidFill>
                  <a:srgbClr val="C00000"/>
                </a:solidFill>
              </a:rPr>
              <a:t>подокументно</a:t>
            </a:r>
            <a:r>
              <a:rPr lang="ru-RU" sz="2200" i="1" dirty="0" smtClean="0">
                <a:solidFill>
                  <a:srgbClr val="C00000"/>
                </a:solidFill>
              </a:rPr>
              <a:t>)</a:t>
            </a:r>
            <a:r>
              <a:rPr lang="ru-RU" sz="2200" dirty="0" smtClean="0"/>
              <a:t>;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ru-RU" sz="2200" dirty="0"/>
              <a:t>Расчет потребности в финансовых средствах (экономическое обоснование расходов) для перехода на формирование первичных документов в электронном виде </a:t>
            </a:r>
            <a:r>
              <a:rPr lang="ru-RU" sz="2200" i="1" dirty="0" smtClean="0">
                <a:solidFill>
                  <a:srgbClr val="C00000"/>
                </a:solidFill>
              </a:rPr>
              <a:t>(для каждого центра ответственности)</a:t>
            </a:r>
            <a:r>
              <a:rPr lang="ru-RU" sz="2200" dirty="0" smtClean="0"/>
              <a:t>;</a:t>
            </a:r>
            <a:endParaRPr lang="ru-RU" sz="2200" dirty="0"/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ru-RU" sz="2200" dirty="0" smtClean="0"/>
              <a:t>Разработка </a:t>
            </a:r>
            <a:r>
              <a:rPr lang="ru-RU" sz="2200" dirty="0"/>
              <a:t>по каждому внедряемому первичному документу </a:t>
            </a:r>
            <a:r>
              <a:rPr lang="ru-RU" sz="2200" dirty="0">
                <a:solidFill>
                  <a:srgbClr val="C00000"/>
                </a:solidFill>
              </a:rPr>
              <a:t>внутреннего регламента подписания</a:t>
            </a:r>
            <a:r>
              <a:rPr lang="ru-RU" sz="2200" dirty="0"/>
              <a:t> документа должностными лицами, работниками учреждения системе ЭДО с определением срока подписания документа каждым ответственным лицом, участвующим в подписании документа </a:t>
            </a:r>
            <a:r>
              <a:rPr lang="ru-RU" sz="2200" i="1" dirty="0">
                <a:solidFill>
                  <a:srgbClr val="C00000"/>
                </a:solidFill>
              </a:rPr>
              <a:t>(подход – от документа</a:t>
            </a:r>
            <a:r>
              <a:rPr lang="ru-RU" sz="2200" i="1" dirty="0" smtClean="0">
                <a:solidFill>
                  <a:srgbClr val="C00000"/>
                </a:solidFill>
              </a:rPr>
              <a:t>)</a:t>
            </a:r>
            <a:r>
              <a:rPr lang="ru-RU" sz="2200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342900" indent="-342900">
              <a:lnSpc>
                <a:spcPct val="120000"/>
              </a:lnSpc>
              <a:buSzPct val="100000"/>
              <a:buFont typeface="+mj-lt"/>
              <a:buAutoNum type="arabicPeriod" startAt="5"/>
            </a:pPr>
            <a:r>
              <a:rPr lang="ru-RU" sz="2200" dirty="0" smtClean="0">
                <a:solidFill>
                  <a:srgbClr val="C00000"/>
                </a:solidFill>
              </a:rPr>
              <a:t>Обеспечение</a:t>
            </a:r>
            <a:r>
              <a:rPr lang="ru-RU" sz="2200" dirty="0" smtClean="0"/>
              <a:t> сотрудников</a:t>
            </a:r>
            <a:r>
              <a:rPr lang="ru-RU" sz="2200" dirty="0"/>
              <a:t>, составляющих и подписывающих электронные документы согласно графика документооборота простой </a:t>
            </a:r>
            <a:r>
              <a:rPr lang="ru-RU" sz="2200" dirty="0">
                <a:solidFill>
                  <a:srgbClr val="C00000"/>
                </a:solidFill>
              </a:rPr>
              <a:t>электронной подписью </a:t>
            </a:r>
            <a:r>
              <a:rPr lang="ru-RU" sz="2200" dirty="0"/>
              <a:t>или квалифицированной электронной подписью в соответствии с порядком, определенным Приказом МФ РФ от 15.04.2021 N 61н, а должностных лиц, утверждающих и согласовывающих электронные документы </a:t>
            </a:r>
            <a:r>
              <a:rPr lang="ru-RU" sz="2200" dirty="0" smtClean="0"/>
              <a:t>– квалифицированной </a:t>
            </a:r>
            <a:r>
              <a:rPr lang="ru-RU" sz="2200" dirty="0"/>
              <a:t>электронной </a:t>
            </a:r>
            <a:r>
              <a:rPr lang="ru-RU" sz="2200" dirty="0" smtClean="0"/>
              <a:t>подписью</a:t>
            </a:r>
            <a:r>
              <a:rPr lang="ru-RU" sz="2200" dirty="0"/>
              <a:t>; </a:t>
            </a:r>
            <a:endParaRPr lang="ru-RU" sz="2200" dirty="0" smtClean="0"/>
          </a:p>
          <a:p>
            <a:pPr marL="342900" indent="-342900">
              <a:lnSpc>
                <a:spcPct val="120000"/>
              </a:lnSpc>
              <a:buSzPct val="100000"/>
              <a:buFont typeface="+mj-lt"/>
              <a:buAutoNum type="arabicPeriod" startAt="5"/>
            </a:pPr>
            <a:r>
              <a:rPr lang="ru-RU" sz="2200" dirty="0" smtClean="0"/>
              <a:t>Приведение </a:t>
            </a:r>
            <a:r>
              <a:rPr lang="ru-RU" sz="2200" dirty="0">
                <a:solidFill>
                  <a:srgbClr val="C00000"/>
                </a:solidFill>
              </a:rPr>
              <a:t>справочников</a:t>
            </a:r>
            <a:r>
              <a:rPr lang="ru-RU" sz="2200" dirty="0"/>
              <a:t>, используемые при формировании электронных документов в соответствие с требованиями Приказа МФ РФ от 15.04.2021 N 61н;</a:t>
            </a:r>
          </a:p>
          <a:p>
            <a:pPr marL="342900" indent="-342900">
              <a:lnSpc>
                <a:spcPct val="120000"/>
              </a:lnSpc>
              <a:buSzPct val="100000"/>
              <a:buFont typeface="+mj-lt"/>
              <a:buAutoNum type="arabicPeriod" startAt="5"/>
            </a:pP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36360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 smtClean="0">
                <a:solidFill>
                  <a:srgbClr val="C00000"/>
                </a:solidFill>
              </a:rPr>
              <a:t>Обучение</a:t>
            </a:r>
            <a:r>
              <a:rPr lang="ru-RU" sz="2200" dirty="0" smtClean="0"/>
              <a:t> </a:t>
            </a:r>
            <a:r>
              <a:rPr lang="ru-RU" sz="2200" dirty="0"/>
              <a:t>сотрудников учреждения порядку </a:t>
            </a:r>
            <a:r>
              <a:rPr lang="ru-RU" sz="2200" dirty="0" smtClean="0"/>
              <a:t>работы и подписания </a:t>
            </a:r>
            <a:r>
              <a:rPr lang="ru-RU" sz="2200" dirty="0"/>
              <a:t>документов в электронном виде согласно внутренним регламентам подписания </a:t>
            </a:r>
            <a:r>
              <a:rPr lang="ru-RU" sz="2200" dirty="0" smtClean="0"/>
              <a:t>документов;</a:t>
            </a:r>
            <a:endParaRPr lang="ru-RU" sz="2200" dirty="0"/>
          </a:p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 smtClean="0"/>
              <a:t>Разработка  и утверждение порядка </a:t>
            </a:r>
            <a:r>
              <a:rPr lang="ru-RU" sz="2200" dirty="0">
                <a:solidFill>
                  <a:srgbClr val="C00000"/>
                </a:solidFill>
              </a:rPr>
              <a:t>хранения документов</a:t>
            </a:r>
            <a:r>
              <a:rPr lang="ru-RU" sz="2200" dirty="0"/>
              <a:t>, бухгалтерских регистров в электронном </a:t>
            </a:r>
            <a:r>
              <a:rPr lang="ru-RU" sz="2200" dirty="0" smtClean="0"/>
              <a:t>виде; </a:t>
            </a:r>
          </a:p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 smtClean="0"/>
              <a:t>Подготовка </a:t>
            </a:r>
            <a:r>
              <a:rPr lang="ru-RU" sz="2200" dirty="0">
                <a:solidFill>
                  <a:srgbClr val="C00000"/>
                </a:solidFill>
              </a:rPr>
              <a:t>проекта Приказа </a:t>
            </a:r>
            <a:r>
              <a:rPr lang="ru-RU" sz="2200" dirty="0"/>
              <a:t>руководителя учреждения с изменениями в учетную </a:t>
            </a:r>
            <a:r>
              <a:rPr lang="ru-RU" sz="2200" dirty="0" smtClean="0"/>
              <a:t>политику учреждения</a:t>
            </a:r>
            <a:r>
              <a:rPr lang="ru-RU" sz="2200" dirty="0"/>
              <a:t>, связанными с переходом на электронный </a:t>
            </a:r>
            <a:r>
              <a:rPr lang="ru-RU" sz="2200" dirty="0" smtClean="0"/>
              <a:t>документооборот;</a:t>
            </a:r>
            <a:endParaRPr lang="ru-RU" sz="2200" dirty="0"/>
          </a:p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/>
              <a:t>Подготовка проекта Графика электронного </a:t>
            </a:r>
            <a:r>
              <a:rPr lang="ru-RU" sz="2200" dirty="0" smtClean="0"/>
              <a:t>документооборота;</a:t>
            </a:r>
            <a:endParaRPr lang="ru-RU" sz="2200" dirty="0"/>
          </a:p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 smtClean="0"/>
              <a:t>Внесение изменений </a:t>
            </a:r>
            <a:r>
              <a:rPr lang="ru-RU" sz="2200" dirty="0"/>
              <a:t>в учетную политику на соответствующий </a:t>
            </a:r>
            <a:r>
              <a:rPr lang="ru-RU" sz="2200" dirty="0" smtClean="0"/>
              <a:t>год;</a:t>
            </a:r>
          </a:p>
          <a:p>
            <a:pPr marL="457200" indent="-457200">
              <a:lnSpc>
                <a:spcPct val="120000"/>
              </a:lnSpc>
              <a:buSzPct val="100000"/>
              <a:buFont typeface="+mj-lt"/>
              <a:buAutoNum type="arabicPeriod" startAt="8"/>
            </a:pPr>
            <a:r>
              <a:rPr lang="ru-RU" sz="2200" dirty="0"/>
              <a:t>Дополнить должностные инструкции и регламенты ответственных лиц правами и обязанностями участия в электронном </a:t>
            </a:r>
            <a:r>
              <a:rPr lang="ru-RU" sz="2200" dirty="0" smtClean="0"/>
              <a:t>документообороте.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120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lvl="0" indent="0">
              <a:lnSpc>
                <a:spcPct val="120000"/>
              </a:lnSpc>
              <a:buSzPct val="100000"/>
              <a:buNone/>
            </a:pPr>
            <a:r>
              <a:rPr lang="ru-RU" sz="2400" dirty="0" smtClean="0"/>
              <a:t>Как </a:t>
            </a:r>
            <a:r>
              <a:rPr lang="ru-RU" sz="2400" dirty="0"/>
              <a:t>правильно хранить документы в электронном виде?</a:t>
            </a:r>
          </a:p>
          <a:p>
            <a:pPr marL="4320000" indent="-342900">
              <a:lnSpc>
                <a:spcPct val="120000"/>
              </a:lnSpc>
              <a:spcBef>
                <a:spcPts val="1200"/>
              </a:spcBef>
            </a:pPr>
            <a:r>
              <a:rPr lang="ru-RU" sz="2000" dirty="0"/>
              <a:t>Приказ Минкультуры России </a:t>
            </a:r>
            <a:r>
              <a:rPr lang="ru-RU" sz="2000" dirty="0">
                <a:solidFill>
                  <a:srgbClr val="C00000"/>
                </a:solidFill>
              </a:rPr>
              <a:t>от 31.03.2015 N 526 </a:t>
            </a:r>
            <a:r>
              <a:rPr lang="ru-RU" sz="2000" dirty="0" smtClean="0">
                <a:solidFill>
                  <a:srgbClr val="C00000"/>
                </a:solidFill>
              </a:rPr>
              <a:t/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/>
              <a:t>«Об </a:t>
            </a:r>
            <a:r>
              <a:rPr lang="ru-RU" sz="2000" dirty="0"/>
              <a:t>утверждении правил организации хранения, комплектования, учета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</a:t>
            </a:r>
            <a:r>
              <a:rPr lang="ru-RU" sz="2000" dirty="0" smtClean="0"/>
              <a:t>организациях»</a:t>
            </a:r>
          </a:p>
          <a:p>
            <a:pPr marL="4320000" indent="-342900">
              <a:lnSpc>
                <a:spcPct val="120000"/>
              </a:lnSpc>
              <a:spcBef>
                <a:spcPts val="1200"/>
              </a:spcBef>
            </a:pPr>
            <a:r>
              <a:rPr lang="ru-RU" sz="2000" dirty="0" smtClean="0"/>
              <a:t>Письмо </a:t>
            </a:r>
            <a:r>
              <a:rPr lang="ru-RU" sz="2000" dirty="0"/>
              <a:t>Минфина России </a:t>
            </a:r>
            <a:r>
              <a:rPr lang="ru-RU" sz="2000" dirty="0">
                <a:solidFill>
                  <a:srgbClr val="C00000"/>
                </a:solidFill>
              </a:rPr>
              <a:t>от 27.05.2022 N 02-07-10/50875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«О порядке хранения организациями бюджетной сферы электронных первичных документов и регистров бухучета</a:t>
            </a:r>
            <a:r>
              <a:rPr lang="ru-RU" sz="2000" dirty="0" smtClean="0"/>
              <a:t>»</a:t>
            </a:r>
            <a:endParaRPr lang="ru-RU" sz="20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ru-RU" sz="2000" dirty="0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711200" y="2006600"/>
            <a:ext cx="3048000" cy="1130300"/>
          </a:xfrm>
          <a:prstGeom prst="wedgeRoundRectCallout">
            <a:avLst>
              <a:gd name="adj1" fmla="val 66250"/>
              <a:gd name="adj2" fmla="val 66994"/>
              <a:gd name="adj3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В том числе электронные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711200" y="3957721"/>
            <a:ext cx="3048000" cy="1130300"/>
          </a:xfrm>
          <a:prstGeom prst="wedgeRoundRectCallout">
            <a:avLst>
              <a:gd name="adj1" fmla="val 66250"/>
              <a:gd name="adj2" fmla="val 66994"/>
              <a:gd name="adj3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Разъяснения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1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7130" y="291530"/>
            <a:ext cx="5789968" cy="348813"/>
          </a:xfrm>
        </p:spPr>
        <p:txBody>
          <a:bodyPr vert="horz" lIns="0" tIns="0" rIns="0" bIns="0" rtlCol="0" anchor="ctr">
            <a:noAutofit/>
          </a:bodyPr>
          <a:lstStyle/>
          <a:p>
            <a:r>
              <a:rPr lang="ru-RU" sz="2000" dirty="0"/>
              <a:t>Сверка показателей отчетности АУБУ и ГРБС- Учредителя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648586" y="1202450"/>
          <a:ext cx="11174819" cy="49410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8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1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1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Показатель у учредителя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Показатель у АУБУ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Расхождения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Предоставлено субсидий, </a:t>
                      </a:r>
                    </a:p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Отчет ф. 0503127, р.2  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Получено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субсидий,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Отчет ф. 0503737, р.1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допустимы, за исключением субсидий ФОМС на высокотехнологичную мед помощь по госзаданию, доходов от компенсации затрат по КВД 4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72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Возвраты остатков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субсидий прошлых лет, </a:t>
                      </a:r>
                    </a:p>
                    <a:p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Отчет ф. 0503127, р. 1 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Возвращено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остатков субсидий,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Отчет ф. 0503737, р.4, строка 910</a:t>
                      </a:r>
                      <a:endParaRPr lang="ru-RU" sz="1400" dirty="0">
                        <a:solidFill>
                          <a:srgbClr val="C00000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допустимы,  за исключением возвратов отдельными учреждениями  науки, культуры и образования (МГУ, СПБГУ, Рангихс, Курчатовский, Эрмитаж, РАН, Академия живописи Большой театр, РФФИ) в доход федерального бюджета  (Миннауки, Минкультуры)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по  задолженности по предоставленным субсидиям,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Сведения ф. 0503169, счет 120641(81)000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по  задолженности по предоставленным субсидиям,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Сведения ф. 0503769, счет х40140131 – 205ххххх</a:t>
                      </a:r>
                      <a:endParaRPr lang="ru-RU" sz="1400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допустимы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по  задолженности по остаткам субсидий к возврату,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Сведения ф. 0503169, счет 1 205хх000 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по  задолженности по остаткам субсидий к возврату,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Сведения ф. 0503769, с</a:t>
                      </a: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чет  130305 000, код 610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допустимы</a:t>
                      </a:r>
                      <a:endParaRPr lang="ru-RU" sz="14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 по ОЦИ, счет 120433000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Расчеты по ОЦИ, счет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121006000</a:t>
                      </a:r>
                      <a:endParaRPr lang="ru-RU" sz="1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</a:t>
                      </a:r>
                      <a:r>
                        <a:rPr lang="ru-RU" sz="1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допустимы</a:t>
                      </a:r>
                      <a:endParaRPr lang="ru-RU" sz="1400" dirty="0" smtClean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7186"/>
            <a:ext cx="1402441" cy="54898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9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000" dirty="0"/>
              <a:t>Письмо Минфина России </a:t>
            </a:r>
            <a:r>
              <a:rPr lang="ru-RU" sz="2000" dirty="0">
                <a:solidFill>
                  <a:srgbClr val="C00000"/>
                </a:solidFill>
              </a:rPr>
              <a:t>от 27.05.2022 N </a:t>
            </a:r>
            <a:r>
              <a:rPr lang="ru-RU" sz="2000" dirty="0" smtClean="0">
                <a:solidFill>
                  <a:srgbClr val="C00000"/>
                </a:solidFill>
              </a:rPr>
              <a:t>02-07-10/50875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«О </a:t>
            </a:r>
            <a:r>
              <a:rPr lang="ru-RU" sz="2000" dirty="0"/>
              <a:t>порядке хранения организациями бюджетной сферы электронных первичных документов и регистров </a:t>
            </a:r>
            <a:r>
              <a:rPr lang="ru-RU" sz="2000" dirty="0" smtClean="0"/>
              <a:t>бухучета»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C00000"/>
                </a:solidFill>
              </a:rPr>
              <a:t>Требования к организации </a:t>
            </a:r>
            <a:r>
              <a:rPr lang="ru-RU" dirty="0"/>
              <a:t>хранения документов бухгалтерского учета установлены </a:t>
            </a:r>
            <a:r>
              <a:rPr lang="ru-RU" dirty="0">
                <a:solidFill>
                  <a:srgbClr val="C00000"/>
                </a:solidFill>
              </a:rPr>
              <a:t>статьей 29 Закона о бухгалтерском учете</a:t>
            </a:r>
            <a:r>
              <a:rPr lang="ru-RU" dirty="0"/>
              <a:t> &lt;с учетом положений бюджетного законодательства Российской Федерации&gt;.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/>
              <a:t>Согласно п. 33 СГС «Концептуальные основы», субъект учета обеспечивает хранение первичных (сводных) учетных документов, регистров бухгалтерского учета в течение сроков, установленных в соответствии с правилами организации государственного архивного дела в Российской Федерации, </a:t>
            </a:r>
            <a:r>
              <a:rPr lang="ru-RU" dirty="0">
                <a:solidFill>
                  <a:srgbClr val="C00000"/>
                </a:solidFill>
              </a:rPr>
              <a:t>но не менее пяти лет </a:t>
            </a:r>
            <a:r>
              <a:rPr lang="ru-RU" dirty="0"/>
              <a:t>после окончания отчетного года, в котором (за который) они составлены.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C00000"/>
                </a:solidFill>
              </a:rPr>
              <a:t>При наличии технической возможности субъект учета </a:t>
            </a:r>
            <a:r>
              <a:rPr lang="ru-RU" b="1" dirty="0">
                <a:solidFill>
                  <a:srgbClr val="C00000"/>
                </a:solidFill>
              </a:rPr>
              <a:t>вправе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осуществлять хранение первичных электронных документов (электронных регистров) на электронных носителях с учетом требований законодательства Российской Федерации, регулирующего использование электронной подписи в электронных документах.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/>
              <a:t>При хранении первичных (сводных) учетных документов, регистров бухгалтерского учета должна обеспечиваться </a:t>
            </a:r>
            <a:r>
              <a:rPr lang="ru-RU" dirty="0">
                <a:solidFill>
                  <a:srgbClr val="C00000"/>
                </a:solidFill>
              </a:rPr>
              <a:t>защита их данных от несанкционированных исправлений</a:t>
            </a:r>
            <a:r>
              <a:rPr lang="ru-RU" dirty="0" smtClean="0"/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/>
              <a:t>Письмо Минфина России </a:t>
            </a:r>
            <a:r>
              <a:rPr lang="ru-RU" dirty="0">
                <a:solidFill>
                  <a:srgbClr val="C00000"/>
                </a:solidFill>
              </a:rPr>
              <a:t>от 27.05.2022 N </a:t>
            </a:r>
            <a:r>
              <a:rPr lang="ru-RU" dirty="0" smtClean="0">
                <a:solidFill>
                  <a:srgbClr val="C00000"/>
                </a:solidFill>
              </a:rPr>
              <a:t>02-07-10/50875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/>
              <a:t>Приказом </a:t>
            </a:r>
            <a:r>
              <a:rPr lang="ru-RU" dirty="0"/>
              <a:t>Министерства культуры Российской Федерации </a:t>
            </a:r>
            <a:r>
              <a:rPr lang="ru-RU" dirty="0">
                <a:solidFill>
                  <a:srgbClr val="C00000"/>
                </a:solidFill>
              </a:rPr>
              <a:t>от 31.03.2015 N 526 </a:t>
            </a:r>
            <a:r>
              <a:rPr lang="ru-RU" dirty="0"/>
              <a:t>«Об утверждении правил организации хранения, комплектования, учета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организациях» установлены </a:t>
            </a:r>
            <a:r>
              <a:rPr lang="ru-RU" dirty="0">
                <a:solidFill>
                  <a:srgbClr val="C00000"/>
                </a:solidFill>
              </a:rPr>
              <a:t>в том числе правила хранения электронных документов</a:t>
            </a:r>
            <a:r>
              <a:rPr lang="ru-RU" dirty="0"/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/>
              <a:t>В соответствии с пунктом 2.30 Приказа N 526 обязательными условиями хранения электронных документов являются: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/>
              <a:t>наличие в архиве организации </a:t>
            </a:r>
            <a:r>
              <a:rPr lang="ru-RU" dirty="0">
                <a:solidFill>
                  <a:srgbClr val="C00000"/>
                </a:solidFill>
              </a:rPr>
              <a:t>не менее двух экземпляров каждой единицы </a:t>
            </a:r>
            <a:r>
              <a:rPr lang="ru-RU" dirty="0"/>
              <a:t>хранения электронных документов (основной и рабочий экземпляры должны находиться на разных физических устройствах);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dirty="0">
                <a:solidFill>
                  <a:srgbClr val="C00000"/>
                </a:solidFill>
              </a:rPr>
              <a:t>наличие технических и программных средств</a:t>
            </a:r>
            <a:r>
              <a:rPr lang="ru-RU" dirty="0"/>
              <a:t>, предназначенных для воспроизведения, копирования, перезаписи электронных документов, контроля.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C00000"/>
                </a:solidFill>
              </a:rPr>
              <a:t>Субъектом </a:t>
            </a:r>
            <a:r>
              <a:rPr lang="ru-RU" dirty="0">
                <a:solidFill>
                  <a:srgbClr val="C00000"/>
                </a:solidFill>
              </a:rPr>
              <a:t>учета самостоятельно устанавливается порядок хранения </a:t>
            </a:r>
            <a:r>
              <a:rPr lang="ru-RU" dirty="0"/>
              <a:t>электронных документов, в том числе первичных (сводных) учетных электронных документов, электронных регистров бухгалтерского учета, с учетом требования законодательства к организации хранения электронных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408038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882317"/>
            <a:ext cx="11903242" cy="5759116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/>
              <a:t>Постановление Правительства РФ </a:t>
            </a:r>
            <a:r>
              <a:rPr lang="ru-RU" sz="2000" dirty="0">
                <a:solidFill>
                  <a:srgbClr val="C00000"/>
                </a:solidFill>
              </a:rPr>
              <a:t>от 02.03.2022 N 279 </a:t>
            </a:r>
            <a:r>
              <a:rPr lang="ru-RU" sz="2000" dirty="0" smtClean="0">
                <a:solidFill>
                  <a:srgbClr val="C00000"/>
                </a:solidFill>
              </a:rPr>
              <a:t/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/>
              <a:t>О </a:t>
            </a:r>
            <a:r>
              <a:rPr lang="ru-RU" sz="2000" dirty="0"/>
              <a:t>государственной информационной системе </a:t>
            </a:r>
            <a:r>
              <a:rPr lang="ru-RU" sz="2000" dirty="0" smtClean="0"/>
              <a:t>«Платформа «Центр </a:t>
            </a:r>
            <a:r>
              <a:rPr lang="ru-RU" sz="2000" dirty="0"/>
              <a:t>хранения электронных </a:t>
            </a:r>
            <a:r>
              <a:rPr lang="ru-RU" sz="2000" dirty="0" smtClean="0"/>
              <a:t>документов»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 smtClean="0"/>
              <a:t>1. Создать </a:t>
            </a:r>
            <a:r>
              <a:rPr lang="ru-RU" sz="2000" dirty="0"/>
              <a:t>государственную информационную систему </a:t>
            </a:r>
            <a:r>
              <a:rPr lang="ru-RU" sz="2000" dirty="0" smtClean="0"/>
              <a:t>«Платформа «Центр </a:t>
            </a:r>
            <a:r>
              <a:rPr lang="ru-RU" sz="2000" dirty="0"/>
              <a:t>хранения электронных </a:t>
            </a:r>
            <a:r>
              <a:rPr lang="ru-RU" sz="2000" dirty="0" smtClean="0"/>
              <a:t>документов» </a:t>
            </a:r>
            <a:r>
              <a:rPr lang="ru-RU" sz="2000" dirty="0"/>
              <a:t>(далее - платформа</a:t>
            </a:r>
            <a:r>
              <a:rPr lang="ru-RU" sz="2000" dirty="0" smtClean="0"/>
              <a:t>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 smtClean="0"/>
              <a:t>7</a:t>
            </a:r>
            <a:r>
              <a:rPr lang="ru-RU" sz="2000" dirty="0"/>
              <a:t>. Участниками платформы являются: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/>
              <a:t>а) оператор платформы - Министерство цифрового развития, связи и массовых коммуникаций Российской Федерации;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/>
              <a:t>б) уполномоченный орган - Федеральное архивное агентство и подведомственные ему организации;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000" dirty="0"/>
              <a:t>в) </a:t>
            </a:r>
            <a:r>
              <a:rPr lang="ru-RU" sz="2000" dirty="0">
                <a:solidFill>
                  <a:srgbClr val="C00000"/>
                </a:solidFill>
              </a:rPr>
              <a:t>федеральные органы исполнительной власти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7475621" y="5069305"/>
            <a:ext cx="4395537" cy="1411705"/>
          </a:xfrm>
          <a:prstGeom prst="wedgeRoundRectCallout">
            <a:avLst>
              <a:gd name="adj1" fmla="val -21563"/>
              <a:gd name="adj2" fmla="val 500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ru-RU" sz="2000" dirty="0" smtClean="0"/>
              <a:t>+ Регламенты: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ru-RU" sz="2000" dirty="0" smtClean="0"/>
              <a:t>Хранение носителей ЭЦП;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ru-RU" sz="2000" dirty="0" smtClean="0"/>
              <a:t>Хранение сертификатов ЭЦП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43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Типовые вопросы и решения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1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882316"/>
            <a:ext cx="11903242" cy="5759116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/>
              <a:t>Часть документов учреждение получает/ отправляет в электронном виде (ЗКР, платёжные поручения, выписки), часть на бумаге (счета от поставщиков, отчёты о состоянии лицевого счета). 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400" dirty="0"/>
              <a:t>Вопросы:</a:t>
            </a:r>
          </a:p>
          <a:p>
            <a:pPr marL="914400" lvl="1" indent="-457200">
              <a:lnSpc>
                <a:spcPct val="120000"/>
              </a:lnSpc>
              <a:spcBef>
                <a:spcPts val="600"/>
              </a:spcBef>
              <a:buSzPct val="100000"/>
              <a:buFont typeface="+mj-lt"/>
              <a:buAutoNum type="arabicParenR"/>
            </a:pPr>
            <a:r>
              <a:rPr lang="ru-RU" sz="2400" dirty="0"/>
              <a:t>Каким образом вести Дело «Операции с безналичными денежными средствами» если оно содержит документы </a:t>
            </a:r>
            <a:r>
              <a:rPr lang="ru-RU" sz="2400" dirty="0">
                <a:solidFill>
                  <a:srgbClr val="C00000"/>
                </a:solidFill>
              </a:rPr>
              <a:t>и в электронном виде и на бумаге</a:t>
            </a:r>
            <a:r>
              <a:rPr lang="ru-RU" sz="2400" dirty="0"/>
              <a:t>? </a:t>
            </a:r>
          </a:p>
          <a:p>
            <a:pPr marL="0" lvl="0" indent="0">
              <a:buNone/>
            </a:pP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950369" y="4587777"/>
            <a:ext cx="2207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ИЛИ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1693" y="4493183"/>
            <a:ext cx="273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Бумажный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16595" y="4587775"/>
            <a:ext cx="3316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Электронный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7157542" y="4650836"/>
            <a:ext cx="1055737" cy="488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4002954" y="4650836"/>
            <a:ext cx="1055737" cy="4886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61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457200" lvl="0" indent="-457200">
              <a:lnSpc>
                <a:spcPct val="120000"/>
              </a:lnSpc>
              <a:buSzPct val="100000"/>
              <a:buFont typeface="+mj-lt"/>
              <a:buAutoNum type="arabicParenR" startAt="2"/>
            </a:pPr>
            <a:r>
              <a:rPr lang="ru-RU" sz="2400" dirty="0"/>
              <a:t>Как приобщать документы на бумаге (счета от поставщиков) к электронным ЗКР и выпискам? </a:t>
            </a:r>
          </a:p>
          <a:p>
            <a:pPr marL="0" lvl="0" indent="0">
              <a:buNone/>
            </a:pPr>
            <a:endParaRPr lang="ru-RU" sz="2000" dirty="0"/>
          </a:p>
          <a:p>
            <a:pPr marL="0" lvl="0" indent="0">
              <a:buNone/>
            </a:pPr>
            <a:endParaRPr lang="ru-RU" sz="2000" dirty="0"/>
          </a:p>
          <a:p>
            <a:pPr marL="0" lv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pPr marL="0" lvl="0" indent="0">
              <a:buNone/>
            </a:pPr>
            <a:endParaRPr lang="ru-RU" sz="2000" dirty="0"/>
          </a:p>
          <a:p>
            <a:pPr marL="0" lvl="0" indent="0">
              <a:buNone/>
            </a:pPr>
            <a:endParaRPr lang="ru-RU" sz="2000" dirty="0"/>
          </a:p>
          <a:p>
            <a:pPr marL="0" lvl="0" indent="0">
              <a:buNone/>
            </a:pPr>
            <a:endParaRPr lang="ru-RU" sz="2000" dirty="0"/>
          </a:p>
          <a:p>
            <a:pPr marL="457200" lvl="0" indent="-457200">
              <a:lnSpc>
                <a:spcPct val="120000"/>
              </a:lnSpc>
              <a:spcBef>
                <a:spcPts val="1800"/>
              </a:spcBef>
              <a:buSzPct val="100000"/>
              <a:buFont typeface="+mj-lt"/>
              <a:buAutoNum type="arabicParenR" startAt="3"/>
            </a:pPr>
            <a:r>
              <a:rPr lang="ru-RU" sz="2400" dirty="0"/>
              <a:t>Как правильно вести электронную и </a:t>
            </a:r>
            <a:r>
              <a:rPr lang="ru-RU" sz="2400" strike="sngStrike" dirty="0">
                <a:solidFill>
                  <a:srgbClr val="C00000"/>
                </a:solidFill>
              </a:rPr>
              <a:t>электронно-бумажную</a:t>
            </a:r>
            <a:r>
              <a:rPr lang="ru-RU" sz="2400" dirty="0"/>
              <a:t>  бумажную опись и номенклатуру дел?</a:t>
            </a:r>
            <a:endParaRPr lang="ru-RU" sz="3200" dirty="0"/>
          </a:p>
        </p:txBody>
      </p:sp>
      <p:graphicFrame>
        <p:nvGraphicFramePr>
          <p:cNvPr id="11" name="Схема 10"/>
          <p:cNvGraphicFramePr/>
          <p:nvPr>
            <p:extLst/>
          </p:nvPr>
        </p:nvGraphicFramePr>
        <p:xfrm>
          <a:off x="436728" y="1844567"/>
          <a:ext cx="11395880" cy="93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/>
          </p:nvPr>
        </p:nvGraphicFramePr>
        <p:xfrm>
          <a:off x="436728" y="3431629"/>
          <a:ext cx="11395880" cy="93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31081" y="2807000"/>
            <a:ext cx="2207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ИЛИ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0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28337" y="689811"/>
            <a:ext cx="11903242" cy="5951621"/>
          </a:xfrm>
          <a:solidFill>
            <a:schemeClr val="bg1">
              <a:alpha val="77000"/>
            </a:schemeClr>
          </a:solidFill>
        </p:spPr>
        <p:txBody>
          <a:bodyPr anchor="t">
            <a:noAutofit/>
          </a:bodyPr>
          <a:lstStyle/>
          <a:p>
            <a:pPr marL="457200" lvl="0" indent="-457200">
              <a:lnSpc>
                <a:spcPct val="120000"/>
              </a:lnSpc>
              <a:buSzPct val="100000"/>
              <a:buFont typeface="+mj-lt"/>
              <a:buAutoNum type="arabicParenR" startAt="4"/>
            </a:pPr>
            <a:r>
              <a:rPr lang="ru-RU" sz="2000" dirty="0"/>
              <a:t>Если электронные документы необходимо представить на бумаге, то как их правильно заверить? </a:t>
            </a:r>
          </a:p>
          <a:p>
            <a:pPr marL="457200" lvl="0" indent="-457200">
              <a:lnSpc>
                <a:spcPct val="120000"/>
              </a:lnSpc>
              <a:buSzPct val="100000"/>
              <a:buFont typeface="+mj-lt"/>
              <a:buAutoNum type="arabicParenR" startAt="4"/>
            </a:pPr>
            <a:r>
              <a:rPr lang="ru-RU" sz="2000" dirty="0"/>
              <a:t>Если получили платёжные поручения и выписки из УФК </a:t>
            </a:r>
            <a:r>
              <a:rPr lang="ru-RU" sz="2000" dirty="0" err="1"/>
              <a:t>электронно</a:t>
            </a:r>
            <a:r>
              <a:rPr lang="ru-RU" sz="2000" dirty="0"/>
              <a:t>, то  правильно ли заверять их подписью руководителя нашего учреждения, ведь данные документы были подготовлены в УФК?</a:t>
            </a:r>
            <a:endParaRPr lang="ru-RU" sz="2800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648399" y="2852212"/>
          <a:ext cx="10616501" cy="1247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8337" y="4394930"/>
            <a:ext cx="11903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lnSpc>
                <a:spcPct val="120000"/>
              </a:lnSpc>
            </a:pPr>
            <a:r>
              <a:rPr lang="ru-RU" sz="2000" dirty="0"/>
              <a:t>Информация в электронной форме, подписанная простой электронной подписью или неквалифицированной электронной подписью, </a:t>
            </a:r>
            <a:r>
              <a:rPr lang="ru-RU" sz="2000" dirty="0">
                <a:solidFill>
                  <a:srgbClr val="C00000"/>
                </a:solidFill>
              </a:rPr>
              <a:t>признается электронным документом, равнозначным документу на бумажном носителе</a:t>
            </a:r>
            <a:r>
              <a:rPr lang="ru-RU" sz="2000" dirty="0"/>
              <a:t>, подписанному собственноручной подписью, в случаях, установленных федеральными законами </a:t>
            </a:r>
            <a:r>
              <a:rPr lang="en-US" sz="2000" dirty="0"/>
              <a:t>&lt;…&gt;</a:t>
            </a:r>
          </a:p>
          <a:p>
            <a:pPr algn="r">
              <a:lnSpc>
                <a:spcPct val="120000"/>
              </a:lnSpc>
            </a:pPr>
            <a:r>
              <a:rPr lang="en-US" sz="2000" dirty="0"/>
              <a:t>(</a:t>
            </a:r>
            <a:r>
              <a:rPr lang="ru-RU" sz="2000" dirty="0"/>
              <a:t>п. 2 ст. 6 Федерального закона </a:t>
            </a:r>
            <a:r>
              <a:rPr lang="ru-RU" sz="2000" dirty="0">
                <a:solidFill>
                  <a:srgbClr val="C00000"/>
                </a:solidFill>
              </a:rPr>
              <a:t>от 06.04.2011 N 63-ФЗ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«Об электронной подписи</a:t>
            </a:r>
            <a:r>
              <a:rPr lang="ru-RU" sz="2000" dirty="0" smtClean="0"/>
              <a:t>»)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199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44379" y="737938"/>
            <a:ext cx="11887200" cy="5951620"/>
          </a:xfrm>
          <a:solidFill>
            <a:schemeClr val="bg1">
              <a:alpha val="77000"/>
            </a:schemeClr>
          </a:solidFill>
        </p:spPr>
        <p:txBody>
          <a:bodyPr anchor="t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ct val="100000"/>
              <a:buFont typeface="+mj-lt"/>
              <a:buAutoNum type="arabicParenR" startAt="6"/>
            </a:pPr>
            <a:r>
              <a:rPr lang="ru-RU" sz="2400" dirty="0"/>
              <a:t>Каким образом предъявлять электронные документы в случае проверок? Можно ли их не распечатывать? </a:t>
            </a:r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355600" y="1855372"/>
          <a:ext cx="7386721" cy="1256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ая прямоугольная выноска 5"/>
          <p:cNvSpPr/>
          <p:nvPr/>
        </p:nvSpPr>
        <p:spPr>
          <a:xfrm>
            <a:off x="355600" y="3898900"/>
            <a:ext cx="10947400" cy="2590800"/>
          </a:xfrm>
          <a:prstGeom prst="wedgeRoundRectCallout">
            <a:avLst>
              <a:gd name="adj1" fmla="val -5731"/>
              <a:gd name="adj2" fmla="val -78605"/>
              <a:gd name="adj3" fmla="val 1666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ru-RU" sz="2000" dirty="0"/>
              <a:t>В случае, если законодательством Российской Федерации или договором </a:t>
            </a:r>
            <a:r>
              <a:rPr lang="ru-RU" sz="2000" dirty="0">
                <a:solidFill>
                  <a:srgbClr val="C00000"/>
                </a:solidFill>
              </a:rPr>
              <a:t>предусмотрено представление</a:t>
            </a:r>
            <a:r>
              <a:rPr lang="ru-RU" sz="2000" dirty="0"/>
              <a:t> сформированных в электронной форме первичного учетного документа, регистра бухгалтерского учета другому лицу или в государственный орган </a:t>
            </a:r>
            <a:r>
              <a:rPr lang="ru-RU" sz="2000" dirty="0">
                <a:solidFill>
                  <a:srgbClr val="C00000"/>
                </a:solidFill>
              </a:rPr>
              <a:t>на бумажном носителе</a:t>
            </a:r>
            <a:r>
              <a:rPr lang="ru-RU" sz="2000" dirty="0"/>
              <a:t>, экономический </a:t>
            </a:r>
            <a:r>
              <a:rPr lang="ru-RU" sz="2000" dirty="0">
                <a:solidFill>
                  <a:srgbClr val="C00000"/>
                </a:solidFill>
              </a:rPr>
              <a:t>субъект обязан по требованию другого лица или государственного органа за свой счет изготавливать </a:t>
            </a:r>
            <a:r>
              <a:rPr lang="ru-RU" sz="2000" dirty="0"/>
              <a:t>на бумажном носителе копии электронного первичного учетного документа, электронного регистра.</a:t>
            </a:r>
          </a:p>
        </p:txBody>
      </p:sp>
    </p:spTree>
    <p:extLst>
      <p:ext uri="{BB962C8B-B14F-4D97-AF65-F5344CB8AC3E}">
        <p14:creationId xmlns:p14="http://schemas.microsoft.com/office/powerpoint/2010/main" val="6504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1324409"/>
            <a:ext cx="8574622" cy="2616199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8" y="4811831"/>
            <a:ext cx="6987645" cy="1388534"/>
          </a:xfrm>
        </p:spPr>
        <p:txBody>
          <a:bodyPr>
            <a:normAutofit/>
          </a:bodyPr>
          <a:lstStyle/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4816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4672" y="0"/>
            <a:ext cx="8867328" cy="498364"/>
          </a:xfrm>
        </p:spPr>
        <p:txBody>
          <a:bodyPr anchor="ctr">
            <a:noAutofit/>
          </a:bodyPr>
          <a:lstStyle/>
          <a:p>
            <a:pPr algn="r"/>
            <a:r>
              <a:rPr lang="ru-RU" sz="3200" dirty="0" smtClean="0">
                <a:cs typeface="Arial" panose="020B0604020202020204" pitchFamily="34" charset="0"/>
              </a:rPr>
              <a:t>Отклонения</a:t>
            </a:r>
            <a:r>
              <a:rPr lang="ru-RU" sz="2800" b="1" dirty="0" smtClean="0">
                <a:cs typeface="Arial" panose="020B0604020202020204" pitchFamily="34" charset="0"/>
              </a:rPr>
              <a:t>:</a:t>
            </a:r>
            <a:endParaRPr lang="ru-RU" sz="2800" b="1" dirty="0"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2295" y="641684"/>
            <a:ext cx="11935325" cy="6079958"/>
          </a:xfrm>
          <a:solidFill>
            <a:schemeClr val="bg1">
              <a:alpha val="79000"/>
            </a:schemeClr>
          </a:solidFill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12294" y="1047842"/>
          <a:ext cx="11935326" cy="2311375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94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70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01515">
                  <a:extLst>
                    <a:ext uri="{9D8B030D-6E8A-4147-A177-3AD203B41FA5}">
                      <a16:colId xmlns:a16="http://schemas.microsoft.com/office/drawing/2014/main" val="4089638291"/>
                    </a:ext>
                  </a:extLst>
                </a:gridCol>
              </a:tblGrid>
              <a:tr h="482784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Учредитель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Содержание операции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Учреждение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95">
                <a:tc gridSpan="2" vMerge="1"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Дебет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Кредит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0233268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Дебет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Кредит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918942"/>
                  </a:ext>
                </a:extLst>
              </a:tr>
              <a:tr h="407773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1 206 41 562</a:t>
                      </a:r>
                      <a:endParaRPr lang="ru-RU" sz="2200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1 304 05 241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Перечисление средств субсидии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4</a:t>
                      </a:r>
                      <a:r>
                        <a:rPr lang="ru-RU" sz="2200" baseline="0" dirty="0" smtClean="0"/>
                        <a:t> 201 11 510 (</a:t>
                      </a:r>
                      <a:r>
                        <a:rPr lang="ru-RU" sz="2200" baseline="0" dirty="0" err="1" smtClean="0"/>
                        <a:t>Заб</a:t>
                      </a:r>
                      <a:r>
                        <a:rPr lang="ru-RU" sz="2200" baseline="0" dirty="0" smtClean="0"/>
                        <a:t>. 17, КДБ 130, КОСГУ 131)</a:t>
                      </a:r>
                      <a:endParaRPr lang="ru-RU" sz="2200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4 205 31 661</a:t>
                      </a:r>
                      <a:endParaRPr lang="ru-RU" sz="2200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Прямоугольная выноска 3"/>
          <p:cNvSpPr/>
          <p:nvPr/>
        </p:nvSpPr>
        <p:spPr>
          <a:xfrm>
            <a:off x="629329" y="3806658"/>
            <a:ext cx="10464800" cy="2747459"/>
          </a:xfrm>
          <a:prstGeom prst="wedgeRectCallout">
            <a:avLst>
              <a:gd name="adj1" fmla="val -1111"/>
              <a:gd name="adj2" fmla="val -5007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Допустимыми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расхождениями являются: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средства, предоставляемые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из бюджета ФОМС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на выполнение государственного задания (на иную цель);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возмещение ФСС расходов страхователей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на предупредительные меры по сокращению производственного травматизма (КФО 4, код аналитики 130);</a:t>
            </a:r>
          </a:p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иные поступления в порядке возмещения затрат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(расходов) (КФО 4, код аналитики 130), дополнительные пояснения указываются в текстовой части Пояснительной записки (ф. 0503760).</a:t>
            </a:r>
          </a:p>
        </p:txBody>
      </p:sp>
    </p:spTree>
    <p:extLst>
      <p:ext uri="{BB962C8B-B14F-4D97-AF65-F5344CB8AC3E}">
        <p14:creationId xmlns:p14="http://schemas.microsoft.com/office/powerpoint/2010/main" val="37114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966" y="0"/>
            <a:ext cx="11669672" cy="457200"/>
          </a:xfrm>
        </p:spPr>
        <p:txBody>
          <a:bodyPr anchor="ctr">
            <a:noAutofit/>
          </a:bodyPr>
          <a:lstStyle/>
          <a:p>
            <a:pPr algn="r"/>
            <a:r>
              <a:rPr lang="ru-RU" sz="2800" strike="sngStrike" dirty="0" smtClean="0">
                <a:cs typeface="Times New Roman" panose="02020603050405020304" pitchFamily="18" charset="0"/>
              </a:rPr>
              <a:t>Консолидация</a:t>
            </a:r>
            <a:r>
              <a:rPr lang="ru-RU" sz="2800" dirty="0" smtClean="0">
                <a:cs typeface="Times New Roman" panose="02020603050405020304" pitchFamily="18" charset="0"/>
              </a:rPr>
              <a:t> Сверка расчетов АУ, БУ с учредителем </a:t>
            </a:r>
            <a:r>
              <a:rPr lang="ru-RU" sz="28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2022</a:t>
            </a:r>
            <a:r>
              <a:rPr lang="ru-RU" sz="2800" dirty="0" smtClean="0">
                <a:cs typeface="Times New Roman" panose="02020603050405020304" pitchFamily="18" charset="0"/>
              </a:rPr>
              <a:t>:</a:t>
            </a:r>
            <a:endParaRPr lang="ru-RU" sz="2800" dirty="0"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59558" y="1574801"/>
            <a:ext cx="11122926" cy="4004672"/>
          </a:xfrm>
          <a:solidFill>
            <a:schemeClr val="bg1">
              <a:alpha val="76000"/>
            </a:schemeClr>
          </a:solidFill>
        </p:spPr>
        <p:txBody>
          <a:bodyPr anchor="t">
            <a:normAutofit/>
          </a:bodyPr>
          <a:lstStyle/>
          <a:p>
            <a:pPr marL="0" indent="0" fontAlgn="base">
              <a:lnSpc>
                <a:spcPct val="120000"/>
              </a:lnSpc>
              <a:spcBef>
                <a:spcPts val="600"/>
              </a:spcBef>
              <a:buNone/>
            </a:pPr>
            <a:endParaRPr lang="ru-RU" sz="2800" dirty="0" smtClean="0"/>
          </a:p>
          <a:p>
            <a:pPr marL="0" indent="0" fontAlgn="base">
              <a:lnSpc>
                <a:spcPct val="120000"/>
              </a:lnSpc>
              <a:spcBef>
                <a:spcPts val="600"/>
              </a:spcBef>
              <a:buNone/>
            </a:pPr>
            <a:endParaRPr lang="ru-RU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2505" y="1274297"/>
          <a:ext cx="11774906" cy="4258734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5354004">
                  <a:extLst>
                    <a:ext uri="{9D8B030D-6E8A-4147-A177-3AD203B41FA5}">
                      <a16:colId xmlns:a16="http://schemas.microsoft.com/office/drawing/2014/main" val="360721566"/>
                    </a:ext>
                  </a:extLst>
                </a:gridCol>
                <a:gridCol w="6420902">
                  <a:extLst>
                    <a:ext uri="{9D8B030D-6E8A-4147-A177-3AD203B41FA5}">
                      <a16:colId xmlns:a16="http://schemas.microsoft.com/office/drawing/2014/main" val="2752236984"/>
                    </a:ext>
                  </a:extLst>
                </a:gridCol>
              </a:tblGrid>
              <a:tr h="48683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Учредитель</a:t>
                      </a:r>
                      <a:endParaRPr lang="ru-RU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Учреждение</a:t>
                      </a:r>
                      <a:endParaRPr lang="ru-RU" sz="2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6185765"/>
                  </a:ext>
                </a:extLst>
              </a:tr>
              <a:tr h="508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i="1" dirty="0" smtClean="0"/>
                        <a:t>Показатель</a:t>
                      </a:r>
                      <a:r>
                        <a:rPr lang="ru-RU" sz="2200" i="1" baseline="0" dirty="0" smtClean="0"/>
                        <a:t> счета</a:t>
                      </a:r>
                      <a:endParaRPr lang="ru-RU" sz="22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92228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1 206 41 002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С-до К-т 4 401 40 131 – С-до Д-т 4 205 31 001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9133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1 206 41 002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С-до К-т  5 401 40 152 – С-до Д-т 5 205 52 001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647173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1 206 81 002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С-до К-т  5 401 40 162 – С-до Д-т 5 205 62 001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4340435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1 206 73 002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С-до К-т  6 401 40 162 – С-до Д-т  6 205 62 001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12261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1 205 36 002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4 303 05 001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25439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1 205 53 002, 1 205 63 002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+mn-lt"/>
                          <a:cs typeface="Times New Roman" panose="02020603050405020304" pitchFamily="18" charset="0"/>
                        </a:rPr>
                        <a:t>5 303 05 001, 6 303 05 001</a:t>
                      </a:r>
                      <a:endParaRPr lang="ru-RU" sz="2200" b="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890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8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26635</TotalTime>
  <Words>8428</Words>
  <Application>Microsoft Office PowerPoint</Application>
  <PresentationFormat>Широкоэкранный</PresentationFormat>
  <Paragraphs>1281</Paragraphs>
  <Slides>78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78</vt:i4>
      </vt:variant>
    </vt:vector>
  </HeadingPairs>
  <TitlesOfParts>
    <vt:vector size="89" baseType="lpstr">
      <vt:lpstr>Arial</vt:lpstr>
      <vt:lpstr>Arial Cyr</vt:lpstr>
      <vt:lpstr>Calibri</vt:lpstr>
      <vt:lpstr>Calibri Light</vt:lpstr>
      <vt:lpstr>Segoe UI Light</vt:lpstr>
      <vt:lpstr>Shruti</vt:lpstr>
      <vt:lpstr>Symbol</vt:lpstr>
      <vt:lpstr>Times New Roman</vt:lpstr>
      <vt:lpstr>Wingdings</vt:lpstr>
      <vt:lpstr>Параллакс</vt:lpstr>
      <vt:lpstr>1_Тема Office</vt:lpstr>
      <vt:lpstr>Актуальные вопросы бухгалтерского учета и отчетности в учреждениях бюджетной сферы в 2022 – 2023 годах</vt:lpstr>
      <vt:lpstr>Расчеты с учредителем по субсидиям:</vt:lpstr>
      <vt:lpstr>Расчеты с учредителем по субсидиям:</vt:lpstr>
      <vt:lpstr>Расчеты с учредителем по субсидиям:</vt:lpstr>
      <vt:lpstr>Доходы:</vt:lpstr>
      <vt:lpstr>Соответствие показателей кассовых потоков по субсидиям ГРБС- Учредитель и АУБУ</vt:lpstr>
      <vt:lpstr>Сверка показателей отчетности АУБУ и ГРБС- Учредителя</vt:lpstr>
      <vt:lpstr>Отклонения:</vt:lpstr>
      <vt:lpstr>Консолидация Сверка расчетов АУ, БУ с учредителем 2022:</vt:lpstr>
      <vt:lpstr>Извещение о трансферте, передаваемом с условием (ф. 0510453):</vt:lpstr>
      <vt:lpstr>Извещение о трансферте, передаваемом с условием (ф. 0510453):</vt:lpstr>
      <vt:lpstr>Извещение о трансферте, передаваемом с условием (ф. 0510453):</vt:lpstr>
      <vt:lpstr>Извещение о трансферте, передаваемом с условием (ф. 0510453):</vt:lpstr>
      <vt:lpstr>Расчеты с учредителем по субсидиям:</vt:lpstr>
      <vt:lpstr>Расчеты с учредителем по субсидиям:</vt:lpstr>
      <vt:lpstr>Сведения ф. 0503769:</vt:lpstr>
      <vt:lpstr>Возвраты субсидий:</vt:lpstr>
      <vt:lpstr>Расчеты с учредителем по субсидиям:</vt:lpstr>
      <vt:lpstr>Расчеты с учредителем по субсидиям на ГМЗ:</vt:lpstr>
      <vt:lpstr>Расчеты с учредителем по субсидиям на ГМЗ:</vt:lpstr>
      <vt:lpstr>Расчеты с учредителем по субсидиям на ГМЗ:</vt:lpstr>
      <vt:lpstr>Расчеты с учредителем по субсидиям на ГМЗ:</vt:lpstr>
      <vt:lpstr>Привлечения:</vt:lpstr>
      <vt:lpstr>Привлечения:</vt:lpstr>
      <vt:lpstr>Расчеты с учредителем по субсидиям на ГМЗ:</vt:lpstr>
      <vt:lpstr>Штрафные санкции:</vt:lpstr>
      <vt:lpstr>Остаток целевых субсидий:</vt:lpstr>
      <vt:lpstr>Нецелевой расход:</vt:lpstr>
      <vt:lpstr>Восстановление кассовых расходов целевыми субсидиями:</vt:lpstr>
      <vt:lpstr>Восстановление кассовых расходов целевыми субсидиями:</vt:lpstr>
      <vt:lpstr>Расчеты до принятия решения о выделении субсидии:</vt:lpstr>
      <vt:lpstr>Расчеты до принятия решения о выделении субсидии:</vt:lpstr>
      <vt:lpstr>Расчеты до принятия решения о выделении субсидии:</vt:lpstr>
      <vt:lpstr>Расчеты до принятия решения о выделении субсидии:</vt:lpstr>
      <vt:lpstr>Отчет об исполнении Плана ФХД:</vt:lpstr>
      <vt:lpstr>Расчеты после принятия решения о выделении субсидии :</vt:lpstr>
      <vt:lpstr>Расчеты после принятия решения о выделении субсидии:</vt:lpstr>
      <vt:lpstr>Расчеты после принятия решения о выделении субсидии:</vt:lpstr>
      <vt:lpstr>Расчеты после принятия решения о выделении субсидии:</vt:lpstr>
      <vt:lpstr>Расчеты после принятия решения о выделении субсидии:</vt:lpstr>
      <vt:lpstr>Расчеты после принятия решения о выделении субсидии:</vt:lpstr>
      <vt:lpstr>Привлечения:</vt:lpstr>
      <vt:lpstr>Реклассификация задолженностей:</vt:lpstr>
      <vt:lpstr>Применение новаций Инструкции 157н:</vt:lpstr>
      <vt:lpstr>Реклассификация задолженностей:</vt:lpstr>
      <vt:lpstr>Отклонения:</vt:lpstr>
      <vt:lpstr>Роль и место электронных документов:</vt:lpstr>
      <vt:lpstr>Презентация PowerPoint</vt:lpstr>
      <vt:lpstr>Э-документы Приказа 61н:</vt:lpstr>
      <vt:lpstr>Роль и место электронных документов:</vt:lpstr>
      <vt:lpstr>Презентация PowerPoint</vt:lpstr>
      <vt:lpstr>Э-документы Приказа 52н:</vt:lpstr>
      <vt:lpstr>Обязательность унифицированных форм:</vt:lpstr>
      <vt:lpstr>Обязательность унифицированных форм:</vt:lpstr>
      <vt:lpstr>Обязательность применения Э-документов:</vt:lpstr>
      <vt:lpstr>Сроки перехода: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Отчетность 1-го квартала 2017 года</dc:title>
  <dc:creator>Елена Кравченко</dc:creator>
  <cp:keywords>На КПК 3 дня</cp:keywords>
  <cp:lastModifiedBy>Елена Кравченко</cp:lastModifiedBy>
  <cp:revision>844</cp:revision>
  <dcterms:created xsi:type="dcterms:W3CDTF">2017-03-05T16:57:03Z</dcterms:created>
  <dcterms:modified xsi:type="dcterms:W3CDTF">2022-12-09T07:14:59Z</dcterms:modified>
</cp:coreProperties>
</file>